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4" r:id="rId4"/>
    <p:sldId id="267" r:id="rId5"/>
    <p:sldId id="268" r:id="rId6"/>
    <p:sldId id="269" r:id="rId7"/>
    <p:sldId id="259" r:id="rId8"/>
    <p:sldId id="270" r:id="rId9"/>
    <p:sldId id="271" r:id="rId10"/>
    <p:sldId id="272" r:id="rId11"/>
    <p:sldId id="273" r:id="rId12"/>
    <p:sldId id="278" r:id="rId13"/>
    <p:sldId id="262" r:id="rId14"/>
    <p:sldId id="275" r:id="rId15"/>
    <p:sldId id="274" r:id="rId16"/>
    <p:sldId id="27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07" autoAdjust="0"/>
    <p:restoredTop sz="94660"/>
  </p:normalViewPr>
  <p:slideViewPr>
    <p:cSldViewPr snapToGrid="0">
      <p:cViewPr varScale="1">
        <p:scale>
          <a:sx n="68" d="100"/>
          <a:sy n="68" d="100"/>
        </p:scale>
        <p:origin x="6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DDB604-68F8-43E6-B91C-35B49716C6C4}" type="datetimeFigureOut">
              <a:rPr lang="en-US" smtClean="0"/>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294855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DDB604-68F8-43E6-B91C-35B49716C6C4}" type="datetimeFigureOut">
              <a:rPr lang="en-US" smtClean="0"/>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4022030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DDB604-68F8-43E6-B91C-35B49716C6C4}" type="datetimeFigureOut">
              <a:rPr lang="en-US" smtClean="0"/>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400825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DDB604-68F8-43E6-B91C-35B49716C6C4}" type="datetimeFigureOut">
              <a:rPr lang="en-US" smtClean="0"/>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576109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FDDB604-68F8-43E6-B91C-35B49716C6C4}" type="datetimeFigureOut">
              <a:rPr lang="en-US" smtClean="0"/>
              <a:t>3/15/2024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4231733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DDB604-68F8-43E6-B91C-35B49716C6C4}" type="datetimeFigureOut">
              <a:rPr lang="en-US" smtClean="0"/>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1406497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DDB604-68F8-43E6-B91C-35B49716C6C4}" type="datetimeFigureOut">
              <a:rPr lang="en-US" smtClean="0"/>
              <a:t>3/15/2024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2739720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DDB604-68F8-43E6-B91C-35B49716C6C4}" type="datetimeFigureOut">
              <a:rPr lang="en-US" smtClean="0"/>
              <a:t>3/15/2024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3805250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DB604-68F8-43E6-B91C-35B49716C6C4}" type="datetimeFigureOut">
              <a:rPr lang="en-US" smtClean="0"/>
              <a:t>3/15/2024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73192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FDDB604-68F8-43E6-B91C-35B49716C6C4}" type="datetimeFigureOut">
              <a:rPr lang="en-US" smtClean="0"/>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2029551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FDDB604-68F8-43E6-B91C-35B49716C6C4}" type="datetimeFigureOut">
              <a:rPr lang="en-US" smtClean="0"/>
              <a:t>3/15/2024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59B2DD-EDD7-4848-8826-0D2C29C13389}" type="slidenum">
              <a:rPr lang="en-US" smtClean="0"/>
              <a:t>‹#›</a:t>
            </a:fld>
            <a:endParaRPr lang="en-US"/>
          </a:p>
        </p:txBody>
      </p:sp>
    </p:spTree>
    <p:extLst>
      <p:ext uri="{BB962C8B-B14F-4D97-AF65-F5344CB8AC3E}">
        <p14:creationId xmlns:p14="http://schemas.microsoft.com/office/powerpoint/2010/main" val="179273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DB604-68F8-43E6-B91C-35B49716C6C4}" type="datetimeFigureOut">
              <a:rPr lang="en-US" smtClean="0"/>
              <a:t>3/15/2024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59B2DD-EDD7-4848-8826-0D2C29C13389}" type="slidenum">
              <a:rPr lang="en-US" smtClean="0"/>
              <a:t>‹#›</a:t>
            </a:fld>
            <a:endParaRPr lang="en-US"/>
          </a:p>
        </p:txBody>
      </p:sp>
    </p:spTree>
    <p:extLst>
      <p:ext uri="{BB962C8B-B14F-4D97-AF65-F5344CB8AC3E}">
        <p14:creationId xmlns:p14="http://schemas.microsoft.com/office/powerpoint/2010/main" val="829190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19" y="0"/>
            <a:ext cx="12237719" cy="6858000"/>
          </a:xfrm>
          <a:prstGeom prst="rect">
            <a:avLst/>
          </a:prstGeom>
        </p:spPr>
      </p:pic>
      <p:sp>
        <p:nvSpPr>
          <p:cNvPr id="3" name="Subtitle 2"/>
          <p:cNvSpPr>
            <a:spLocks noGrp="1"/>
          </p:cNvSpPr>
          <p:nvPr>
            <p:ph type="subTitle" idx="1"/>
          </p:nvPr>
        </p:nvSpPr>
        <p:spPr>
          <a:xfrm>
            <a:off x="222070" y="3509963"/>
            <a:ext cx="9222376" cy="1146945"/>
          </a:xfrm>
        </p:spPr>
        <p:txBody>
          <a:bodyPr>
            <a:normAutofit/>
          </a:bodyPr>
          <a:lstStyle/>
          <a:p>
            <a:pPr algn="l"/>
            <a:r>
              <a:rPr lang="en-US" sz="3600" dirty="0" smtClean="0">
                <a:solidFill>
                  <a:schemeClr val="bg1"/>
                </a:solidFill>
                <a:latin typeface="Times New Roman" panose="02020603050405020304" pitchFamily="18" charset="0"/>
                <a:cs typeface="Times New Roman" panose="02020603050405020304" pitchFamily="18" charset="0"/>
              </a:rPr>
              <a:t>  </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0" y="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45718" y="0"/>
            <a:ext cx="10456816" cy="6858000"/>
          </a:xfrm>
          <a:prstGeom prst="rect">
            <a:avLst/>
          </a:prstGeom>
          <a:gradFill flip="none" rotWithShape="1">
            <a:gsLst>
              <a:gs pos="0">
                <a:schemeClr val="tx1">
                  <a:lumMod val="95000"/>
                  <a:lumOff val="5000"/>
                  <a:alpha val="10000"/>
                </a:schemeClr>
              </a:gs>
              <a:gs pos="0">
                <a:schemeClr val="tx1">
                  <a:lumMod val="95000"/>
                  <a:lumOff val="5000"/>
                  <a:alpha val="5000"/>
                </a:schemeClr>
              </a:gs>
              <a:gs pos="0">
                <a:schemeClr val="tx1">
                  <a:lumMod val="95000"/>
                  <a:lumOff val="5000"/>
                  <a:alpha val="15000"/>
                </a:schemeClr>
              </a:gs>
              <a:gs pos="100000">
                <a:schemeClr val="tx1">
                  <a:lumMod val="95000"/>
                  <a:lumOff val="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pPr algn="l"/>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The influence of museums and cultural clubs in creation of our historical and cultural context</a:t>
            </a:r>
            <a:br>
              <a:rPr lang="en-US" sz="4000" dirty="0" smtClean="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Preserving our Past, Enriching our Future</a:t>
            </a: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Group -D</a:t>
            </a:r>
            <a:br>
              <a:rPr lang="en-US" sz="4000" dirty="0" smtClean="0">
                <a:latin typeface="Times New Roman" panose="02020603050405020304" pitchFamily="18" charset="0"/>
                <a:cs typeface="Times New Roman" panose="02020603050405020304" pitchFamily="18" charset="0"/>
              </a:rPr>
            </a:br>
            <a:r>
              <a:rPr lang="en-US" sz="3100" dirty="0" smtClean="0">
                <a:latin typeface="Times New Roman" panose="02020603050405020304" pitchFamily="18" charset="0"/>
                <a:cs typeface="Times New Roman" panose="02020603050405020304" pitchFamily="18" charset="0"/>
              </a:rPr>
              <a:t>Roll: o4,19,24,41,28,08,33</a:t>
            </a: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
            </a:r>
            <a:br>
              <a:rPr lang="en-US" sz="4000" dirty="0" smtClean="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7007065"/>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5820229" cy="2888343"/>
          </a:xfrm>
          <a:prstGeom prst="rect">
            <a:avLst/>
          </a:prstGeom>
        </p:spPr>
      </p:pic>
      <p:pic>
        <p:nvPicPr>
          <p:cNvPr id="5" name="Picture 4"/>
          <p:cNvPicPr>
            <a:picLocks noChangeAspect="1"/>
          </p:cNvPicPr>
          <p:nvPr/>
        </p:nvPicPr>
        <p:blipFill>
          <a:blip r:embed="rId3"/>
          <a:stretch>
            <a:fillRect/>
          </a:stretch>
        </p:blipFill>
        <p:spPr>
          <a:xfrm>
            <a:off x="0" y="2888343"/>
            <a:ext cx="5820229" cy="3969657"/>
          </a:xfrm>
          <a:prstGeom prst="rect">
            <a:avLst/>
          </a:prstGeom>
        </p:spPr>
      </p:pic>
      <p:pic>
        <p:nvPicPr>
          <p:cNvPr id="4" name="Picture 3"/>
          <p:cNvPicPr>
            <a:picLocks noChangeAspect="1"/>
          </p:cNvPicPr>
          <p:nvPr/>
        </p:nvPicPr>
        <p:blipFill>
          <a:blip r:embed="rId4"/>
          <a:stretch>
            <a:fillRect/>
          </a:stretch>
        </p:blipFill>
        <p:spPr>
          <a:xfrm>
            <a:off x="5820227" y="3673106"/>
            <a:ext cx="6371771" cy="3166012"/>
          </a:xfrm>
          <a:prstGeom prst="rect">
            <a:avLst/>
          </a:prstGeom>
        </p:spPr>
      </p:pic>
      <p:pic>
        <p:nvPicPr>
          <p:cNvPr id="7" name="Picture 6"/>
          <p:cNvPicPr>
            <a:picLocks noChangeAspect="1"/>
          </p:cNvPicPr>
          <p:nvPr/>
        </p:nvPicPr>
        <p:blipFill>
          <a:blip r:embed="rId5"/>
          <a:stretch>
            <a:fillRect/>
          </a:stretch>
        </p:blipFill>
        <p:spPr>
          <a:xfrm>
            <a:off x="5820228" y="-18881"/>
            <a:ext cx="6371771" cy="3879681"/>
          </a:xfrm>
          <a:prstGeom prst="rect">
            <a:avLst/>
          </a:prstGeom>
        </p:spPr>
      </p:pic>
      <p:sp>
        <p:nvSpPr>
          <p:cNvPr id="8" name="Rectangle 7"/>
          <p:cNvSpPr/>
          <p:nvPr/>
        </p:nvSpPr>
        <p:spPr>
          <a:xfrm>
            <a:off x="0" y="1"/>
            <a:ext cx="8882743" cy="6857999"/>
          </a:xfrm>
          <a:prstGeom prst="rect">
            <a:avLst/>
          </a:prstGeom>
          <a:gradFill>
            <a:gsLst>
              <a:gs pos="0">
                <a:schemeClr val="tx1">
                  <a:lumMod val="95000"/>
                  <a:lumOff val="5000"/>
                  <a:alpha val="10000"/>
                </a:schemeClr>
              </a:gs>
              <a:gs pos="0">
                <a:schemeClr val="tx1">
                  <a:lumMod val="95000"/>
                  <a:lumOff val="5000"/>
                  <a:alpha val="5000"/>
                </a:schemeClr>
              </a:gs>
              <a:gs pos="0">
                <a:schemeClr val="tx1">
                  <a:lumMod val="95000"/>
                  <a:lumOff val="5000"/>
                  <a:alpha val="15000"/>
                </a:schemeClr>
              </a:gs>
              <a:gs pos="100000">
                <a:schemeClr val="tx1">
                  <a:lumMod val="95000"/>
                  <a:lumOff val="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1354" y="294788"/>
            <a:ext cx="10515600" cy="957238"/>
          </a:xfrm>
        </p:spPr>
        <p:txBody>
          <a:bodyPr>
            <a:normAutofit fontScale="90000"/>
          </a:bodyPr>
          <a:lstStyle/>
          <a:p>
            <a:r>
              <a:rPr lang="en-US" sz="3200" dirty="0" smtClean="0">
                <a:solidFill>
                  <a:schemeClr val="bg1"/>
                </a:solidFill>
                <a:latin typeface="Times New Roman" panose="02020603050405020304" pitchFamily="18" charset="0"/>
                <a:cs typeface="Times New Roman" panose="02020603050405020304" pitchFamily="18" charset="0"/>
              </a:rPr>
              <a:t>Advancement of these institutions in the age of multimedia &amp; technology</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1354" y="1406768"/>
            <a:ext cx="7638757" cy="4979963"/>
          </a:xfrm>
        </p:spPr>
        <p:txBody>
          <a:bodyPr/>
          <a:lstStyle/>
          <a:p>
            <a:r>
              <a:rPr lang="en-US" dirty="0">
                <a:solidFill>
                  <a:schemeClr val="bg1"/>
                </a:solidFill>
                <a:latin typeface="Agency FB" panose="020B0503020202020204" pitchFamily="34" charset="0"/>
              </a:rPr>
              <a:t>I</a:t>
            </a:r>
            <a:r>
              <a:rPr lang="en-US" dirty="0" smtClean="0">
                <a:solidFill>
                  <a:schemeClr val="bg1"/>
                </a:solidFill>
                <a:latin typeface="Agency FB" panose="020B0503020202020204" pitchFamily="34" charset="0"/>
              </a:rPr>
              <a:t>n </a:t>
            </a:r>
            <a:r>
              <a:rPr lang="en-US" dirty="0">
                <a:solidFill>
                  <a:schemeClr val="bg1"/>
                </a:solidFill>
                <a:latin typeface="Agency FB" panose="020B0503020202020204" pitchFamily="34" charset="0"/>
              </a:rPr>
              <a:t>the age of multimedia and technology, these social elements are also advancing with time. Virtual reality tours, augmented reality displays, and multimedia storytelling platforms are just a few of the immersive and engaging experiences that museums and cultural clubs provide its visitors with by utilizing technology and multimedia. These institutions highlight the universal human experiences that cut over time and space through worldwide partnerships, workshops, and exhibitions. Through the display of trade routes, migration patterns, and cross-cultural influences, they provide visitors with a comprehensive understanding of the ways in which diverse societies have interacted and affected one another over time</a:t>
            </a:r>
            <a:r>
              <a:rPr lang="en-US" dirty="0">
                <a:latin typeface="Agency FB" panose="020B0503020202020204" pitchFamily="34" charset="0"/>
              </a:rPr>
              <a:t>.</a:t>
            </a:r>
          </a:p>
        </p:txBody>
      </p:sp>
    </p:spTree>
    <p:extLst>
      <p:ext uri="{BB962C8B-B14F-4D97-AF65-F5344CB8AC3E}">
        <p14:creationId xmlns:p14="http://schemas.microsoft.com/office/powerpoint/2010/main" val="2546412220"/>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325" y="-47624"/>
            <a:ext cx="6836229" cy="4362450"/>
          </a:xfrm>
          <a:prstGeom prst="rect">
            <a:avLst/>
          </a:prstGeom>
        </p:spPr>
      </p:pic>
      <p:pic>
        <p:nvPicPr>
          <p:cNvPr id="7" name="Picture 6"/>
          <p:cNvPicPr>
            <a:picLocks noChangeAspect="1"/>
          </p:cNvPicPr>
          <p:nvPr/>
        </p:nvPicPr>
        <p:blipFill>
          <a:blip r:embed="rId3"/>
          <a:stretch>
            <a:fillRect/>
          </a:stretch>
        </p:blipFill>
        <p:spPr>
          <a:xfrm>
            <a:off x="27325" y="4267200"/>
            <a:ext cx="4934070" cy="2639875"/>
          </a:xfrm>
          <a:prstGeom prst="rect">
            <a:avLst/>
          </a:prstGeom>
        </p:spPr>
      </p:pic>
      <p:pic>
        <p:nvPicPr>
          <p:cNvPr id="5" name="Picture 4"/>
          <p:cNvPicPr>
            <a:picLocks noChangeAspect="1"/>
          </p:cNvPicPr>
          <p:nvPr/>
        </p:nvPicPr>
        <p:blipFill rotWithShape="1">
          <a:blip r:embed="rId4"/>
          <a:srcRect b="37460"/>
          <a:stretch/>
        </p:blipFill>
        <p:spPr>
          <a:xfrm>
            <a:off x="4963886" y="4267202"/>
            <a:ext cx="7228114" cy="2639874"/>
          </a:xfrm>
          <a:prstGeom prst="rect">
            <a:avLst/>
          </a:prstGeom>
        </p:spPr>
      </p:pic>
      <p:pic>
        <p:nvPicPr>
          <p:cNvPr id="6" name="Picture 5"/>
          <p:cNvPicPr>
            <a:picLocks noChangeAspect="1"/>
          </p:cNvPicPr>
          <p:nvPr/>
        </p:nvPicPr>
        <p:blipFill>
          <a:blip r:embed="rId5"/>
          <a:stretch>
            <a:fillRect/>
          </a:stretch>
        </p:blipFill>
        <p:spPr>
          <a:xfrm>
            <a:off x="6836228" y="-47624"/>
            <a:ext cx="5353281" cy="4362450"/>
          </a:xfrm>
          <a:prstGeom prst="rect">
            <a:avLst/>
          </a:prstGeom>
        </p:spPr>
      </p:pic>
      <p:sp>
        <p:nvSpPr>
          <p:cNvPr id="8" name="Rectangle 7"/>
          <p:cNvSpPr/>
          <p:nvPr/>
        </p:nvSpPr>
        <p:spPr>
          <a:xfrm>
            <a:off x="-6505" y="-47624"/>
            <a:ext cx="10971601" cy="6954699"/>
          </a:xfrm>
          <a:prstGeom prst="rect">
            <a:avLst/>
          </a:prstGeom>
          <a:gradFill flip="none" rotWithShape="1">
            <a:gsLst>
              <a:gs pos="0">
                <a:schemeClr val="tx1">
                  <a:alpha val="0"/>
                </a:schemeClr>
              </a:gs>
              <a:gs pos="100000">
                <a:schemeClr val="tx1"/>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034" y="322923"/>
            <a:ext cx="10515600" cy="1055712"/>
          </a:xfrm>
        </p:spPr>
        <p:txBody>
          <a:bodyPr>
            <a:normAutofit/>
          </a:bodyPr>
          <a:lstStyle/>
          <a:p>
            <a:r>
              <a:rPr lang="en-US" sz="3200" dirty="0" smtClean="0">
                <a:solidFill>
                  <a:schemeClr val="bg1"/>
                </a:solidFill>
                <a:latin typeface="Times New Roman" panose="02020603050405020304" pitchFamily="18" charset="0"/>
                <a:cs typeface="Times New Roman" panose="02020603050405020304" pitchFamily="18" charset="0"/>
              </a:rPr>
              <a:t>Contribution of museums and cultural clubs in revitalization of endangered </a:t>
            </a:r>
            <a:r>
              <a:rPr lang="en-US" sz="3200" dirty="0">
                <a:solidFill>
                  <a:schemeClr val="bg1"/>
                </a:solidFill>
                <a:latin typeface="Times New Roman" panose="02020603050405020304" pitchFamily="18" charset="0"/>
                <a:cs typeface="Times New Roman" panose="02020603050405020304" pitchFamily="18" charset="0"/>
              </a:rPr>
              <a:t>languages, traditions, and practices </a:t>
            </a:r>
          </a:p>
        </p:txBody>
      </p:sp>
      <p:sp>
        <p:nvSpPr>
          <p:cNvPr id="3" name="Content Placeholder 2"/>
          <p:cNvSpPr>
            <a:spLocks noGrp="1"/>
          </p:cNvSpPr>
          <p:nvPr>
            <p:ph idx="1"/>
          </p:nvPr>
        </p:nvSpPr>
        <p:spPr>
          <a:xfrm>
            <a:off x="388033" y="1558338"/>
            <a:ext cx="7384367" cy="4764085"/>
          </a:xfrm>
        </p:spPr>
        <p:txBody>
          <a:bodyPr/>
          <a:lstStyle/>
          <a:p>
            <a:r>
              <a:rPr lang="en-US" dirty="0">
                <a:solidFill>
                  <a:schemeClr val="bg1"/>
                </a:solidFill>
                <a:latin typeface="Agency FB" panose="020B0503020202020204" pitchFamily="34" charset="0"/>
              </a:rPr>
              <a:t>Museums and cultural clubs often serve as advocates for the preservation and revitalization of endangered languages, traditions, and practices within their communities. Through exhibitions, workshops, and cultural events, they raise awareness about the importance of linguistic and cultural diversity, encouraging community members to actively participate in efforts to safeguard their heritage. By providing platforms for language learning, traditional arts, and intergenerational knowledge exchange, these institutions play a vital role in nurturing pride and continuity in cultural identity.</a:t>
            </a:r>
          </a:p>
        </p:txBody>
      </p:sp>
    </p:spTree>
    <p:extLst>
      <p:ext uri="{BB962C8B-B14F-4D97-AF65-F5344CB8AC3E}">
        <p14:creationId xmlns:p14="http://schemas.microsoft.com/office/powerpoint/2010/main" val="2670138044"/>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4162566"/>
            <a:ext cx="6514531" cy="2695433"/>
          </a:xfrm>
          <a:prstGeom prst="rect">
            <a:avLst/>
          </a:prstGeom>
        </p:spPr>
      </p:pic>
      <p:pic>
        <p:nvPicPr>
          <p:cNvPr id="5" name="Picture 4"/>
          <p:cNvPicPr>
            <a:picLocks noChangeAspect="1"/>
          </p:cNvPicPr>
          <p:nvPr/>
        </p:nvPicPr>
        <p:blipFill>
          <a:blip r:embed="rId3"/>
          <a:stretch>
            <a:fillRect/>
          </a:stretch>
        </p:blipFill>
        <p:spPr>
          <a:xfrm>
            <a:off x="6514531" y="0"/>
            <a:ext cx="5677469" cy="6858000"/>
          </a:xfrm>
          <a:prstGeom prst="rect">
            <a:avLst/>
          </a:prstGeom>
        </p:spPr>
      </p:pic>
      <p:pic>
        <p:nvPicPr>
          <p:cNvPr id="4" name="Picture 3"/>
          <p:cNvPicPr>
            <a:picLocks noChangeAspect="1"/>
          </p:cNvPicPr>
          <p:nvPr/>
        </p:nvPicPr>
        <p:blipFill>
          <a:blip r:embed="rId4"/>
          <a:stretch>
            <a:fillRect/>
          </a:stretch>
        </p:blipFill>
        <p:spPr>
          <a:xfrm>
            <a:off x="0" y="-2"/>
            <a:ext cx="7143750" cy="4162567"/>
          </a:xfrm>
          <a:prstGeom prst="rect">
            <a:avLst/>
          </a:prstGeom>
        </p:spPr>
      </p:pic>
      <p:sp>
        <p:nvSpPr>
          <p:cNvPr id="7" name="Rectangle 6"/>
          <p:cNvSpPr/>
          <p:nvPr/>
        </p:nvSpPr>
        <p:spPr>
          <a:xfrm>
            <a:off x="13063" y="0"/>
            <a:ext cx="11166566" cy="6858000"/>
          </a:xfrm>
          <a:prstGeom prst="rect">
            <a:avLst/>
          </a:prstGeom>
          <a:gradFill flip="none" rotWithShape="1">
            <a:gsLst>
              <a:gs pos="100000">
                <a:schemeClr val="tx1">
                  <a:lumMod val="95000"/>
                  <a:lumOff val="5000"/>
                </a:schemeClr>
              </a:gs>
              <a:gs pos="4000">
                <a:schemeClr val="tx1">
                  <a:lumMod val="95000"/>
                  <a:lumOff val="5000"/>
                  <a:alpha val="0"/>
                </a:schemeClr>
              </a:gs>
              <a:gs pos="92000">
                <a:schemeClr val="tx1">
                  <a:lumMod val="95000"/>
                  <a:lumOff val="5000"/>
                  <a:alpha val="9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325935"/>
            <a:ext cx="11166566" cy="862785"/>
          </a:xfrm>
        </p:spPr>
        <p:txBody>
          <a:bodyPr>
            <a:normAutofit fontScale="90000"/>
          </a:bodyPr>
          <a:lstStyle/>
          <a:p>
            <a:r>
              <a:rPr lang="en-US" sz="3200" dirty="0" smtClean="0">
                <a:solidFill>
                  <a:schemeClr val="bg1"/>
                </a:solidFill>
                <a:latin typeface="Times New Roman" panose="02020603050405020304" pitchFamily="18" charset="0"/>
                <a:cs typeface="Times New Roman" panose="02020603050405020304" pitchFamily="18" charset="0"/>
              </a:rPr>
              <a:t>The importance of museums and cultural clubs in social and national life </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188720"/>
            <a:ext cx="11244943" cy="5342709"/>
          </a:xfrm>
        </p:spPr>
        <p:txBody>
          <a:bodyPr>
            <a:normAutofit fontScale="92500" lnSpcReduction="20000"/>
          </a:bodyPr>
          <a:lstStyle/>
          <a:p>
            <a:pPr marL="0" indent="0">
              <a:buNone/>
            </a:pPr>
            <a:r>
              <a:rPr lang="en-US" dirty="0" smtClean="0">
                <a:latin typeface="Arial Narrow" panose="020B0606020202030204" pitchFamily="34" charset="0"/>
              </a:rPr>
              <a:t> </a:t>
            </a:r>
            <a:r>
              <a:rPr lang="en-US" dirty="0" smtClean="0">
                <a:solidFill>
                  <a:schemeClr val="bg1"/>
                </a:solidFill>
                <a:latin typeface="Agency FB" panose="020B0503020202020204" pitchFamily="34" charset="0"/>
              </a:rPr>
              <a:t>Museums and cultural clubs serve as important social elements as they-</a:t>
            </a:r>
          </a:p>
          <a:p>
            <a:pPr marL="0" indent="0">
              <a:buNone/>
            </a:pPr>
            <a:endParaRPr lang="en-US" sz="900" dirty="0" smtClean="0">
              <a:solidFill>
                <a:schemeClr val="bg1"/>
              </a:solidFill>
              <a:latin typeface="Agency FB" panose="020B0503020202020204" pitchFamily="34" charset="0"/>
            </a:endParaRPr>
          </a:p>
          <a:p>
            <a:pPr marL="0" indent="0">
              <a:buNone/>
            </a:pPr>
            <a:r>
              <a:rPr lang="en-US" dirty="0" smtClean="0">
                <a:solidFill>
                  <a:schemeClr val="accent1">
                    <a:lumMod val="60000"/>
                    <a:lumOff val="40000"/>
                  </a:schemeClr>
                </a:solidFill>
                <a:latin typeface="Agency FB" panose="020B0503020202020204" pitchFamily="34" charset="0"/>
              </a:rPr>
              <a:t>• Preserves cultural heritage</a:t>
            </a:r>
            <a:r>
              <a:rPr lang="en-US" dirty="0" smtClean="0">
                <a:solidFill>
                  <a:schemeClr val="bg1"/>
                </a:solidFill>
                <a:latin typeface="Agency FB" panose="020B0503020202020204" pitchFamily="34" charset="0"/>
              </a:rPr>
              <a:t>: These institutions protect and maintain artifacts, artworks, documents, and traditions for future generations.</a:t>
            </a:r>
          </a:p>
          <a:p>
            <a:pPr marL="0" indent="0">
              <a:buNone/>
            </a:pPr>
            <a:r>
              <a:rPr lang="en-US" dirty="0" smtClean="0">
                <a:solidFill>
                  <a:schemeClr val="bg1"/>
                </a:solidFill>
                <a:latin typeface="Agency FB" panose="020B0503020202020204" pitchFamily="34" charset="0"/>
              </a:rPr>
              <a:t/>
            </a:r>
            <a:br>
              <a:rPr lang="en-US" dirty="0" smtClean="0">
                <a:solidFill>
                  <a:schemeClr val="bg1"/>
                </a:solidFill>
                <a:latin typeface="Agency FB" panose="020B0503020202020204" pitchFamily="34" charset="0"/>
              </a:rPr>
            </a:br>
            <a:r>
              <a:rPr lang="en-US" dirty="0" smtClean="0">
                <a:solidFill>
                  <a:schemeClr val="bg1"/>
                </a:solidFill>
                <a:latin typeface="Agency FB" panose="020B0503020202020204" pitchFamily="34" charset="0"/>
              </a:rPr>
              <a:t>• </a:t>
            </a:r>
            <a:r>
              <a:rPr lang="en-US" dirty="0" smtClean="0">
                <a:solidFill>
                  <a:schemeClr val="accent1">
                    <a:lumMod val="60000"/>
                    <a:lumOff val="40000"/>
                  </a:schemeClr>
                </a:solidFill>
                <a:latin typeface="Agency FB" panose="020B0503020202020204" pitchFamily="34" charset="0"/>
              </a:rPr>
              <a:t>Provides educational value</a:t>
            </a:r>
            <a:r>
              <a:rPr lang="en-US" dirty="0" smtClean="0">
                <a:solidFill>
                  <a:schemeClr val="bg1"/>
                </a:solidFill>
                <a:latin typeface="Agency FB" panose="020B0503020202020204" pitchFamily="34" charset="0"/>
              </a:rPr>
              <a:t>: They continue to educate the public about history, art, science, and cultural aspects.</a:t>
            </a:r>
          </a:p>
          <a:p>
            <a:pPr marL="0" indent="0">
              <a:buNone/>
            </a:pPr>
            <a:r>
              <a:rPr lang="en-US" dirty="0" smtClean="0">
                <a:solidFill>
                  <a:schemeClr val="bg1"/>
                </a:solidFill>
                <a:latin typeface="Agency FB" panose="020B0503020202020204" pitchFamily="34" charset="0"/>
              </a:rPr>
              <a:t/>
            </a:r>
            <a:br>
              <a:rPr lang="en-US" dirty="0" smtClean="0">
                <a:solidFill>
                  <a:schemeClr val="bg1"/>
                </a:solidFill>
                <a:latin typeface="Agency FB" panose="020B0503020202020204" pitchFamily="34" charset="0"/>
              </a:rPr>
            </a:br>
            <a:r>
              <a:rPr lang="en-US" dirty="0" smtClean="0">
                <a:solidFill>
                  <a:schemeClr val="bg1"/>
                </a:solidFill>
                <a:latin typeface="Agency FB" panose="020B0503020202020204" pitchFamily="34" charset="0"/>
              </a:rPr>
              <a:t>• </a:t>
            </a:r>
            <a:r>
              <a:rPr lang="en-US" dirty="0" smtClean="0">
                <a:solidFill>
                  <a:schemeClr val="accent1">
                    <a:lumMod val="60000"/>
                    <a:lumOff val="40000"/>
                  </a:schemeClr>
                </a:solidFill>
                <a:latin typeface="Agency FB" panose="020B0503020202020204" pitchFamily="34" charset="0"/>
              </a:rPr>
              <a:t>Maintains identity and community pride:</a:t>
            </a:r>
            <a:r>
              <a:rPr lang="en-US" dirty="0" smtClean="0">
                <a:solidFill>
                  <a:schemeClr val="bg1"/>
                </a:solidFill>
                <a:latin typeface="Agency FB" panose="020B0503020202020204" pitchFamily="34" charset="0"/>
              </a:rPr>
              <a:t> Conservation preserves tangible and intangible elements of a community's identity.</a:t>
            </a:r>
          </a:p>
          <a:p>
            <a:pPr marL="0" indent="0">
              <a:buNone/>
            </a:pPr>
            <a:r>
              <a:rPr lang="en-US" dirty="0" smtClean="0">
                <a:solidFill>
                  <a:schemeClr val="bg1"/>
                </a:solidFill>
                <a:latin typeface="Agency FB" panose="020B0503020202020204" pitchFamily="34" charset="0"/>
              </a:rPr>
              <a:t/>
            </a:r>
            <a:br>
              <a:rPr lang="en-US" dirty="0" smtClean="0">
                <a:solidFill>
                  <a:schemeClr val="bg1"/>
                </a:solidFill>
                <a:latin typeface="Agency FB" panose="020B0503020202020204" pitchFamily="34" charset="0"/>
              </a:rPr>
            </a:br>
            <a:r>
              <a:rPr lang="en-US" dirty="0" smtClean="0">
                <a:solidFill>
                  <a:schemeClr val="bg1"/>
                </a:solidFill>
                <a:latin typeface="Agency FB" panose="020B0503020202020204" pitchFamily="34" charset="0"/>
              </a:rPr>
              <a:t>• </a:t>
            </a:r>
            <a:r>
              <a:rPr lang="en-US" dirty="0" smtClean="0">
                <a:solidFill>
                  <a:schemeClr val="accent1">
                    <a:lumMod val="60000"/>
                    <a:lumOff val="40000"/>
                  </a:schemeClr>
                </a:solidFill>
                <a:latin typeface="Agency FB" panose="020B0503020202020204" pitchFamily="34" charset="0"/>
              </a:rPr>
              <a:t>Promotes tourism and economic development</a:t>
            </a:r>
            <a:r>
              <a:rPr lang="en-US" dirty="0" smtClean="0">
                <a:solidFill>
                  <a:schemeClr val="bg1"/>
                </a:solidFill>
                <a:latin typeface="Agency FB" panose="020B0503020202020204" pitchFamily="34" charset="0"/>
              </a:rPr>
              <a:t>: Well-preserved museums attract tourists and contribute to local economies.</a:t>
            </a:r>
          </a:p>
          <a:p>
            <a:pPr marL="0" indent="0">
              <a:buNone/>
            </a:pPr>
            <a:r>
              <a:rPr lang="en-US" dirty="0" smtClean="0">
                <a:solidFill>
                  <a:schemeClr val="bg1"/>
                </a:solidFill>
                <a:latin typeface="Agency FB" panose="020B0503020202020204" pitchFamily="34" charset="0"/>
              </a:rPr>
              <a:t/>
            </a:r>
            <a:br>
              <a:rPr lang="en-US" dirty="0" smtClean="0">
                <a:solidFill>
                  <a:schemeClr val="bg1"/>
                </a:solidFill>
                <a:latin typeface="Agency FB" panose="020B0503020202020204" pitchFamily="34" charset="0"/>
              </a:rPr>
            </a:br>
            <a:r>
              <a:rPr lang="en-US" dirty="0" smtClean="0">
                <a:solidFill>
                  <a:schemeClr val="bg1"/>
                </a:solidFill>
                <a:latin typeface="Agency FB" panose="020B0503020202020204" pitchFamily="34" charset="0"/>
              </a:rPr>
              <a:t>• </a:t>
            </a:r>
            <a:r>
              <a:rPr lang="en-US" dirty="0" smtClean="0">
                <a:solidFill>
                  <a:schemeClr val="accent1">
                    <a:lumMod val="60000"/>
                    <a:lumOff val="40000"/>
                  </a:schemeClr>
                </a:solidFill>
                <a:latin typeface="Agency FB" panose="020B0503020202020204" pitchFamily="34" charset="0"/>
              </a:rPr>
              <a:t>Prevents loss and degradation</a:t>
            </a:r>
            <a:r>
              <a:rPr lang="en-US" dirty="0" smtClean="0">
                <a:solidFill>
                  <a:schemeClr val="bg1"/>
                </a:solidFill>
                <a:latin typeface="Agency FB" panose="020B0503020202020204" pitchFamily="34" charset="0"/>
              </a:rPr>
              <a:t>: Conservation measures prevent deterioration, damage, or loss of artifacts, artworks, and historical sites</a:t>
            </a:r>
            <a:endParaRPr lang="en-US" dirty="0">
              <a:solidFill>
                <a:schemeClr val="bg1"/>
              </a:solidFill>
              <a:latin typeface="Agency FB" panose="020B0503020202020204" pitchFamily="34" charset="0"/>
            </a:endParaRPr>
          </a:p>
          <a:p>
            <a:endParaRPr lang="en-US" dirty="0"/>
          </a:p>
        </p:txBody>
      </p:sp>
    </p:spTree>
    <p:extLst>
      <p:ext uri="{BB962C8B-B14F-4D97-AF65-F5344CB8AC3E}">
        <p14:creationId xmlns:p14="http://schemas.microsoft.com/office/powerpoint/2010/main" val="25374202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894" y="0"/>
            <a:ext cx="4950992" cy="6858000"/>
          </a:xfrm>
          <a:prstGeom prst="rect">
            <a:avLst/>
          </a:prstGeom>
        </p:spPr>
      </p:pic>
      <p:pic>
        <p:nvPicPr>
          <p:cNvPr id="6" name="Picture 5"/>
          <p:cNvPicPr>
            <a:picLocks noChangeAspect="1"/>
          </p:cNvPicPr>
          <p:nvPr/>
        </p:nvPicPr>
        <p:blipFill>
          <a:blip r:embed="rId3"/>
          <a:stretch>
            <a:fillRect/>
          </a:stretch>
        </p:blipFill>
        <p:spPr>
          <a:xfrm>
            <a:off x="4963886" y="0"/>
            <a:ext cx="7228114" cy="2989943"/>
          </a:xfrm>
          <a:prstGeom prst="rect">
            <a:avLst/>
          </a:prstGeom>
        </p:spPr>
      </p:pic>
      <p:pic>
        <p:nvPicPr>
          <p:cNvPr id="4" name="Picture 3"/>
          <p:cNvPicPr>
            <a:picLocks noChangeAspect="1"/>
          </p:cNvPicPr>
          <p:nvPr/>
        </p:nvPicPr>
        <p:blipFill>
          <a:blip r:embed="rId4"/>
          <a:stretch>
            <a:fillRect/>
          </a:stretch>
        </p:blipFill>
        <p:spPr>
          <a:xfrm>
            <a:off x="4963887" y="2989943"/>
            <a:ext cx="7228114" cy="3868057"/>
          </a:xfrm>
          <a:prstGeom prst="rect">
            <a:avLst/>
          </a:prstGeom>
        </p:spPr>
      </p:pic>
      <p:sp>
        <p:nvSpPr>
          <p:cNvPr id="10" name="Rectangle 9"/>
          <p:cNvSpPr/>
          <p:nvPr/>
        </p:nvSpPr>
        <p:spPr>
          <a:xfrm>
            <a:off x="0" y="0"/>
            <a:ext cx="11844997" cy="6858000"/>
          </a:xfrm>
          <a:prstGeom prst="rect">
            <a:avLst/>
          </a:prstGeom>
          <a:gradFill>
            <a:gsLst>
              <a:gs pos="0">
                <a:schemeClr val="tx1">
                  <a:lumMod val="95000"/>
                  <a:lumOff val="5000"/>
                  <a:alpha val="10000"/>
                </a:schemeClr>
              </a:gs>
              <a:gs pos="0">
                <a:schemeClr val="tx1">
                  <a:lumMod val="95000"/>
                  <a:lumOff val="5000"/>
                  <a:alpha val="5000"/>
                </a:schemeClr>
              </a:gs>
              <a:gs pos="0">
                <a:schemeClr val="tx1">
                  <a:lumMod val="95000"/>
                  <a:lumOff val="5000"/>
                  <a:alpha val="15000"/>
                </a:schemeClr>
              </a:gs>
              <a:gs pos="100000">
                <a:schemeClr val="tx1">
                  <a:lumMod val="95000"/>
                  <a:lumOff val="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9899" y="280719"/>
            <a:ext cx="10515600" cy="689952"/>
          </a:xfrm>
        </p:spPr>
        <p:txBody>
          <a:bodyPr>
            <a:normAutofit/>
          </a:bodyPr>
          <a:lstStyle/>
          <a:p>
            <a:r>
              <a:rPr lang="en-US" sz="3200" dirty="0" smtClean="0">
                <a:solidFill>
                  <a:schemeClr val="bg1"/>
                </a:solidFill>
                <a:latin typeface="Times New Roman" panose="02020603050405020304" pitchFamily="18" charset="0"/>
                <a:cs typeface="Times New Roman" panose="02020603050405020304" pitchFamily="18" charset="0"/>
              </a:rPr>
              <a:t>Challenges faced by museums and cultural clubs</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59898" y="970671"/>
            <a:ext cx="11485099" cy="5417066"/>
          </a:xfrm>
        </p:spPr>
        <p:txBody>
          <a:bodyPr>
            <a:normAutofit fontScale="92500"/>
          </a:bodyPr>
          <a:lstStyle/>
          <a:p>
            <a:pPr marL="0" indent="0">
              <a:buNone/>
            </a:pPr>
            <a:r>
              <a:rPr lang="en-US" dirty="0">
                <a:solidFill>
                  <a:schemeClr val="bg1"/>
                </a:solidFill>
                <a:latin typeface="Agency FB" panose="020B0503020202020204" pitchFamily="34" charset="0"/>
              </a:rPr>
              <a:t>Despite of having much importance in many crucial sectors of our national and social life, these institutions face a lot of challenges such as-</a:t>
            </a:r>
          </a:p>
          <a:p>
            <a:pPr marL="0" indent="0">
              <a:buNone/>
            </a:pPr>
            <a:r>
              <a:rPr lang="en-US" dirty="0">
                <a:solidFill>
                  <a:schemeClr val="bg1"/>
                </a:solidFill>
                <a:latin typeface="Agency FB" panose="020B0503020202020204" pitchFamily="34" charset="0"/>
              </a:rPr>
              <a:t>• </a:t>
            </a:r>
            <a:r>
              <a:rPr lang="en-US" dirty="0">
                <a:solidFill>
                  <a:schemeClr val="accent1">
                    <a:lumMod val="60000"/>
                    <a:lumOff val="40000"/>
                  </a:schemeClr>
                </a:solidFill>
                <a:latin typeface="Agency FB" panose="020B0503020202020204" pitchFamily="34" charset="0"/>
              </a:rPr>
              <a:t>Lack of Funding</a:t>
            </a:r>
            <a:r>
              <a:rPr lang="en-US" dirty="0">
                <a:solidFill>
                  <a:schemeClr val="bg1"/>
                </a:solidFill>
                <a:latin typeface="Agency FB" panose="020B0503020202020204" pitchFamily="34" charset="0"/>
              </a:rPr>
              <a:t>: Insufficient resources for maintenance, conservation, and expansion of collections</a:t>
            </a:r>
            <a:r>
              <a:rPr lang="en-US" dirty="0" smtClean="0">
                <a:solidFill>
                  <a:schemeClr val="bg1"/>
                </a:solidFill>
                <a:latin typeface="Agency FB" panose="020B0503020202020204" pitchFamily="34" charset="0"/>
              </a:rPr>
              <a:t>.</a:t>
            </a:r>
          </a:p>
          <a:p>
            <a:pPr marL="0" indent="0">
              <a:buNone/>
            </a:pPr>
            <a:r>
              <a:rPr lang="en-US" dirty="0">
                <a:solidFill>
                  <a:schemeClr val="bg1"/>
                </a:solidFill>
                <a:latin typeface="Agency FB" panose="020B0503020202020204" pitchFamily="34" charset="0"/>
              </a:rPr>
              <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 </a:t>
            </a:r>
            <a:r>
              <a:rPr lang="en-US" dirty="0">
                <a:solidFill>
                  <a:schemeClr val="accent1">
                    <a:lumMod val="60000"/>
                    <a:lumOff val="40000"/>
                  </a:schemeClr>
                </a:solidFill>
                <a:latin typeface="Agency FB" panose="020B0503020202020204" pitchFamily="34" charset="0"/>
              </a:rPr>
              <a:t>Deteriorating Infrastructure: </a:t>
            </a:r>
            <a:r>
              <a:rPr lang="en-US" dirty="0">
                <a:solidFill>
                  <a:schemeClr val="bg1"/>
                </a:solidFill>
                <a:latin typeface="Agency FB" panose="020B0503020202020204" pitchFamily="34" charset="0"/>
              </a:rPr>
              <a:t>Inadequate buildings, climate control systems, and limited exhibition spaces</a:t>
            </a:r>
            <a:r>
              <a:rPr lang="en-US" dirty="0" smtClean="0">
                <a:solidFill>
                  <a:schemeClr val="bg1"/>
                </a:solidFill>
                <a:latin typeface="Agency FB" panose="020B0503020202020204" pitchFamily="34" charset="0"/>
              </a:rPr>
              <a:t>.</a:t>
            </a:r>
          </a:p>
          <a:p>
            <a:pPr marL="0" indent="0">
              <a:buNone/>
            </a:pPr>
            <a:r>
              <a:rPr lang="en-US" dirty="0">
                <a:solidFill>
                  <a:schemeClr val="bg1"/>
                </a:solidFill>
                <a:latin typeface="Agency FB" panose="020B0503020202020204" pitchFamily="34" charset="0"/>
              </a:rPr>
              <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 </a:t>
            </a:r>
            <a:r>
              <a:rPr lang="en-US" dirty="0">
                <a:solidFill>
                  <a:schemeClr val="accent1">
                    <a:lumMod val="60000"/>
                    <a:lumOff val="40000"/>
                  </a:schemeClr>
                </a:solidFill>
                <a:latin typeface="Agency FB" panose="020B0503020202020204" pitchFamily="34" charset="0"/>
              </a:rPr>
              <a:t>Declining Public Interest: </a:t>
            </a:r>
            <a:r>
              <a:rPr lang="en-US" dirty="0">
                <a:solidFill>
                  <a:schemeClr val="bg1"/>
                </a:solidFill>
                <a:latin typeface="Agency FB" panose="020B0503020202020204" pitchFamily="34" charset="0"/>
              </a:rPr>
              <a:t>Decreased public interest in visiting museums and cultural club activities</a:t>
            </a:r>
            <a:r>
              <a:rPr lang="en-US" dirty="0" smtClean="0">
                <a:solidFill>
                  <a:schemeClr val="bg1"/>
                </a:solidFill>
                <a:latin typeface="Agency FB" panose="020B0503020202020204" pitchFamily="34" charset="0"/>
              </a:rPr>
              <a:t>.</a:t>
            </a:r>
          </a:p>
          <a:p>
            <a:pPr marL="0" indent="0">
              <a:buNone/>
            </a:pPr>
            <a:r>
              <a:rPr lang="en-US" dirty="0">
                <a:solidFill>
                  <a:schemeClr val="bg1"/>
                </a:solidFill>
                <a:latin typeface="Agency FB" panose="020B0503020202020204" pitchFamily="34" charset="0"/>
              </a:rPr>
              <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 </a:t>
            </a:r>
            <a:r>
              <a:rPr lang="en-US" dirty="0">
                <a:solidFill>
                  <a:schemeClr val="accent1">
                    <a:lumMod val="60000"/>
                    <a:lumOff val="40000"/>
                  </a:schemeClr>
                </a:solidFill>
                <a:latin typeface="Agency FB" panose="020B0503020202020204" pitchFamily="34" charset="0"/>
              </a:rPr>
              <a:t>Limited Government Support: </a:t>
            </a:r>
            <a:r>
              <a:rPr lang="en-US" dirty="0">
                <a:solidFill>
                  <a:schemeClr val="bg1"/>
                </a:solidFill>
                <a:latin typeface="Agency FB" panose="020B0503020202020204" pitchFamily="34" charset="0"/>
              </a:rPr>
              <a:t>Challenges in obtaining consistent support and funding from government agencies</a:t>
            </a:r>
            <a:r>
              <a:rPr lang="en-US" dirty="0" smtClean="0">
                <a:solidFill>
                  <a:schemeClr val="bg1"/>
                </a:solidFill>
                <a:latin typeface="Agency FB" panose="020B0503020202020204" pitchFamily="34" charset="0"/>
              </a:rPr>
              <a:t>.</a:t>
            </a:r>
          </a:p>
          <a:p>
            <a:pPr marL="0" indent="0">
              <a:buNone/>
            </a:pPr>
            <a:r>
              <a:rPr lang="en-US" dirty="0">
                <a:solidFill>
                  <a:schemeClr val="bg1"/>
                </a:solidFill>
                <a:latin typeface="Agency FB" panose="020B0503020202020204" pitchFamily="34" charset="0"/>
              </a:rPr>
              <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 </a:t>
            </a:r>
            <a:r>
              <a:rPr lang="en-US" dirty="0">
                <a:solidFill>
                  <a:schemeClr val="accent1">
                    <a:lumMod val="60000"/>
                    <a:lumOff val="40000"/>
                  </a:schemeClr>
                </a:solidFill>
                <a:latin typeface="Agency FB" panose="020B0503020202020204" pitchFamily="34" charset="0"/>
              </a:rPr>
              <a:t>Threats to Cultural Heritage: </a:t>
            </a:r>
            <a:r>
              <a:rPr lang="en-US" dirty="0">
                <a:solidFill>
                  <a:schemeClr val="bg1"/>
                </a:solidFill>
                <a:latin typeface="Agency FB" panose="020B0503020202020204" pitchFamily="34" charset="0"/>
              </a:rPr>
              <a:t>Natural disasters, urban development, pollution, and looting pose significant threats to cultural artifact preservation</a:t>
            </a:r>
            <a:r>
              <a:rPr lang="en-US" dirty="0"/>
              <a:t>.</a:t>
            </a:r>
          </a:p>
        </p:txBody>
      </p:sp>
    </p:spTree>
    <p:extLst>
      <p:ext uri="{BB962C8B-B14F-4D97-AF65-F5344CB8AC3E}">
        <p14:creationId xmlns:p14="http://schemas.microsoft.com/office/powerpoint/2010/main" val="42392768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619164" y="2545307"/>
            <a:ext cx="5572836" cy="4312693"/>
          </a:xfrm>
          <a:prstGeom prst="rect">
            <a:avLst/>
          </a:prstGeom>
        </p:spPr>
      </p:pic>
      <p:pic>
        <p:nvPicPr>
          <p:cNvPr id="4" name="Picture 3"/>
          <p:cNvPicPr>
            <a:picLocks noChangeAspect="1"/>
          </p:cNvPicPr>
          <p:nvPr/>
        </p:nvPicPr>
        <p:blipFill>
          <a:blip r:embed="rId3"/>
          <a:stretch>
            <a:fillRect/>
          </a:stretch>
        </p:blipFill>
        <p:spPr>
          <a:xfrm>
            <a:off x="0" y="-1"/>
            <a:ext cx="7192370" cy="3916907"/>
          </a:xfrm>
          <a:prstGeom prst="rect">
            <a:avLst/>
          </a:prstGeom>
        </p:spPr>
      </p:pic>
      <p:pic>
        <p:nvPicPr>
          <p:cNvPr id="7" name="Picture 6"/>
          <p:cNvPicPr>
            <a:picLocks noChangeAspect="1"/>
          </p:cNvPicPr>
          <p:nvPr/>
        </p:nvPicPr>
        <p:blipFill>
          <a:blip r:embed="rId4"/>
          <a:stretch>
            <a:fillRect/>
          </a:stretch>
        </p:blipFill>
        <p:spPr>
          <a:xfrm>
            <a:off x="7192370" y="-1"/>
            <a:ext cx="4999630" cy="2797792"/>
          </a:xfrm>
          <a:prstGeom prst="rect">
            <a:avLst/>
          </a:prstGeom>
        </p:spPr>
      </p:pic>
      <p:sp>
        <p:nvSpPr>
          <p:cNvPr id="8" name="Rectangle 7"/>
          <p:cNvSpPr/>
          <p:nvPr/>
        </p:nvSpPr>
        <p:spPr>
          <a:xfrm>
            <a:off x="0" y="-1"/>
            <a:ext cx="12037325" cy="6858001"/>
          </a:xfrm>
          <a:prstGeom prst="rect">
            <a:avLst/>
          </a:prstGeom>
          <a:gradFill>
            <a:gsLst>
              <a:gs pos="100000">
                <a:schemeClr val="tx1">
                  <a:lumMod val="95000"/>
                  <a:lumOff val="5000"/>
                </a:schemeClr>
              </a:gs>
              <a:gs pos="4000">
                <a:schemeClr val="tx1">
                  <a:lumMod val="95000"/>
                  <a:lumOff val="5000"/>
                  <a:alpha val="0"/>
                </a:schemeClr>
              </a:gs>
              <a:gs pos="92000">
                <a:schemeClr val="tx1">
                  <a:lumMod val="95000"/>
                  <a:lumOff val="5000"/>
                  <a:alpha val="95000"/>
                </a:schemeClr>
              </a:gs>
              <a:gs pos="100000">
                <a:schemeClr val="accent1">
                  <a:lumMod val="30000"/>
                  <a:lumOff val="7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stretch>
            <a:fillRect/>
          </a:stretch>
        </p:blipFill>
        <p:spPr>
          <a:xfrm>
            <a:off x="0" y="3916906"/>
            <a:ext cx="6619164" cy="2941094"/>
          </a:xfrm>
          <a:prstGeom prst="rect">
            <a:avLst/>
          </a:prstGeom>
        </p:spPr>
      </p:pic>
      <p:sp>
        <p:nvSpPr>
          <p:cNvPr id="2" name="Title 1"/>
          <p:cNvSpPr>
            <a:spLocks noGrp="1"/>
          </p:cNvSpPr>
          <p:nvPr>
            <p:ph type="title"/>
          </p:nvPr>
        </p:nvSpPr>
        <p:spPr>
          <a:xfrm>
            <a:off x="0" y="-27296"/>
            <a:ext cx="10515600" cy="639926"/>
          </a:xfrm>
        </p:spPr>
        <p:txBody>
          <a:bodyPr>
            <a:normAutofit/>
          </a:bodyPr>
          <a:lstStyle/>
          <a:p>
            <a:r>
              <a:rPr lang="en-US" sz="3200" dirty="0" smtClean="0">
                <a:solidFill>
                  <a:schemeClr val="bg1"/>
                </a:solidFill>
                <a:latin typeface="Times New Roman" panose="02020603050405020304" pitchFamily="18" charset="0"/>
                <a:cs typeface="Times New Roman" panose="02020603050405020304" pitchFamily="18" charset="0"/>
              </a:rPr>
              <a:t>Positive effects of minimizing their degradation</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844955"/>
            <a:ext cx="12192000" cy="6013045"/>
          </a:xfrm>
        </p:spPr>
        <p:txBody>
          <a:bodyPr>
            <a:noAutofit/>
          </a:bodyPr>
          <a:lstStyle/>
          <a:p>
            <a:pPr marL="0" indent="0">
              <a:buNone/>
            </a:pPr>
            <a:r>
              <a:rPr lang="en-US" sz="2400" dirty="0">
                <a:solidFill>
                  <a:schemeClr val="bg1"/>
                </a:solidFill>
                <a:latin typeface="Agency FB" panose="020B0503020202020204" pitchFamily="34" charset="0"/>
              </a:rPr>
              <a:t>Materializing conservation attempts in museums and cultural clubs can lead to several positive changes</a:t>
            </a:r>
            <a:r>
              <a:rPr lang="en-US" sz="2400" dirty="0" smtClean="0">
                <a:solidFill>
                  <a:schemeClr val="bg1"/>
                </a:solidFill>
                <a:latin typeface="Agency FB" panose="020B0503020202020204" pitchFamily="34" charset="0"/>
              </a:rPr>
              <a:t>:</a:t>
            </a:r>
          </a:p>
          <a:p>
            <a:pPr marL="0" indent="0">
              <a:buNone/>
            </a:pPr>
            <a:r>
              <a:rPr lang="en-US" sz="2400" dirty="0">
                <a:solidFill>
                  <a:schemeClr val="bg1"/>
                </a:solidFill>
                <a:latin typeface="Agency FB" panose="020B0503020202020204" pitchFamily="34" charset="0"/>
              </a:rPr>
              <a:t/>
            </a:r>
            <a:br>
              <a:rPr lang="en-US" sz="2400" dirty="0">
                <a:solidFill>
                  <a:schemeClr val="bg1"/>
                </a:solidFill>
                <a:latin typeface="Agency FB" panose="020B0503020202020204" pitchFamily="34" charset="0"/>
              </a:rPr>
            </a:br>
            <a:r>
              <a:rPr lang="en-US" sz="2400" dirty="0">
                <a:solidFill>
                  <a:schemeClr val="accent1">
                    <a:lumMod val="60000"/>
                    <a:lumOff val="40000"/>
                  </a:schemeClr>
                </a:solidFill>
                <a:latin typeface="Agency FB" panose="020B0503020202020204" pitchFamily="34" charset="0"/>
              </a:rPr>
              <a:t>• Preservation of cultural heritage</a:t>
            </a:r>
            <a:r>
              <a:rPr lang="en-US" sz="2400" dirty="0">
                <a:solidFill>
                  <a:schemeClr val="bg1"/>
                </a:solidFill>
                <a:latin typeface="Agency FB" panose="020B0503020202020204" pitchFamily="34" charset="0"/>
              </a:rPr>
              <a:t>: Conservation ensures long-term survival of artifacts, artworks, documents, and historical sites</a:t>
            </a:r>
            <a:r>
              <a:rPr lang="en-US" sz="2400" dirty="0" smtClean="0">
                <a:solidFill>
                  <a:schemeClr val="bg1"/>
                </a:solidFill>
                <a:latin typeface="Agency FB" panose="020B0503020202020204" pitchFamily="34" charset="0"/>
              </a:rPr>
              <a:t>.</a:t>
            </a:r>
          </a:p>
          <a:p>
            <a:pPr marL="0" indent="0">
              <a:buNone/>
            </a:pPr>
            <a:r>
              <a:rPr lang="en-US" sz="2400" dirty="0">
                <a:solidFill>
                  <a:schemeClr val="bg1"/>
                </a:solidFill>
                <a:latin typeface="Agency FB" panose="020B0503020202020204" pitchFamily="34" charset="0"/>
              </a:rPr>
              <a:t/>
            </a:r>
            <a:br>
              <a:rPr lang="en-US" sz="2400" dirty="0">
                <a:solidFill>
                  <a:schemeClr val="bg1"/>
                </a:solidFill>
                <a:latin typeface="Agency FB" panose="020B0503020202020204" pitchFamily="34" charset="0"/>
              </a:rPr>
            </a:br>
            <a:r>
              <a:rPr lang="en-US" sz="2400" dirty="0">
                <a:solidFill>
                  <a:schemeClr val="bg1"/>
                </a:solidFill>
                <a:latin typeface="Agency FB" panose="020B0503020202020204" pitchFamily="34" charset="0"/>
              </a:rPr>
              <a:t>• </a:t>
            </a:r>
            <a:r>
              <a:rPr lang="en-US" sz="2400" dirty="0">
                <a:solidFill>
                  <a:schemeClr val="accent1">
                    <a:lumMod val="60000"/>
                    <a:lumOff val="40000"/>
                  </a:schemeClr>
                </a:solidFill>
                <a:latin typeface="Agency FB" panose="020B0503020202020204" pitchFamily="34" charset="0"/>
              </a:rPr>
              <a:t>Enhanced educational experiences</a:t>
            </a:r>
            <a:r>
              <a:rPr lang="en-US" sz="2400" dirty="0">
                <a:solidFill>
                  <a:schemeClr val="bg1"/>
                </a:solidFill>
                <a:latin typeface="Agency FB" panose="020B0503020202020204" pitchFamily="34" charset="0"/>
              </a:rPr>
              <a:t>: Well-conserved museums and cultural clubs provide enriching educational experiences</a:t>
            </a:r>
            <a:r>
              <a:rPr lang="en-US" sz="2400" dirty="0" smtClean="0">
                <a:solidFill>
                  <a:schemeClr val="bg1"/>
                </a:solidFill>
                <a:latin typeface="Agency FB" panose="020B0503020202020204" pitchFamily="34" charset="0"/>
              </a:rPr>
              <a:t>.</a:t>
            </a:r>
          </a:p>
          <a:p>
            <a:pPr marL="0" indent="0">
              <a:buNone/>
            </a:pPr>
            <a:r>
              <a:rPr lang="en-US" sz="2400" dirty="0">
                <a:solidFill>
                  <a:schemeClr val="bg1"/>
                </a:solidFill>
                <a:latin typeface="Agency FB" panose="020B0503020202020204" pitchFamily="34" charset="0"/>
              </a:rPr>
              <a:t/>
            </a:r>
            <a:br>
              <a:rPr lang="en-US" sz="2400" dirty="0">
                <a:solidFill>
                  <a:schemeClr val="bg1"/>
                </a:solidFill>
                <a:latin typeface="Agency FB" panose="020B0503020202020204" pitchFamily="34" charset="0"/>
              </a:rPr>
            </a:br>
            <a:r>
              <a:rPr lang="en-US" sz="2400" dirty="0">
                <a:solidFill>
                  <a:schemeClr val="bg1"/>
                </a:solidFill>
                <a:latin typeface="Agency FB" panose="020B0503020202020204" pitchFamily="34" charset="0"/>
              </a:rPr>
              <a:t>• </a:t>
            </a:r>
            <a:r>
              <a:rPr lang="en-US" sz="2400" dirty="0">
                <a:solidFill>
                  <a:schemeClr val="accent1">
                    <a:lumMod val="60000"/>
                    <a:lumOff val="40000"/>
                  </a:schemeClr>
                </a:solidFill>
                <a:latin typeface="Agency FB" panose="020B0503020202020204" pitchFamily="34" charset="0"/>
              </a:rPr>
              <a:t>Strengthened community ties</a:t>
            </a:r>
            <a:r>
              <a:rPr lang="en-US" sz="2400" dirty="0">
                <a:solidFill>
                  <a:schemeClr val="bg1"/>
                </a:solidFill>
                <a:latin typeface="Agency FB" panose="020B0503020202020204" pitchFamily="34" charset="0"/>
              </a:rPr>
              <a:t>: Conservation projects engage local communities in preserving and promoting cultural heritage</a:t>
            </a:r>
            <a:r>
              <a:rPr lang="en-US" sz="2400" dirty="0" smtClean="0">
                <a:solidFill>
                  <a:schemeClr val="bg1"/>
                </a:solidFill>
                <a:latin typeface="Agency FB" panose="020B0503020202020204" pitchFamily="34" charset="0"/>
              </a:rPr>
              <a:t>.</a:t>
            </a:r>
          </a:p>
          <a:p>
            <a:pPr marL="0" indent="0">
              <a:buNone/>
            </a:pPr>
            <a:r>
              <a:rPr lang="en-US" sz="2400" dirty="0">
                <a:solidFill>
                  <a:schemeClr val="bg1"/>
                </a:solidFill>
                <a:latin typeface="Agency FB" panose="020B0503020202020204" pitchFamily="34" charset="0"/>
              </a:rPr>
              <a:t/>
            </a:r>
            <a:br>
              <a:rPr lang="en-US" sz="2400" dirty="0">
                <a:solidFill>
                  <a:schemeClr val="bg1"/>
                </a:solidFill>
                <a:latin typeface="Agency FB" panose="020B0503020202020204" pitchFamily="34" charset="0"/>
              </a:rPr>
            </a:br>
            <a:r>
              <a:rPr lang="en-US" sz="2400" dirty="0">
                <a:solidFill>
                  <a:schemeClr val="bg1"/>
                </a:solidFill>
                <a:latin typeface="Agency FB" panose="020B0503020202020204" pitchFamily="34" charset="0"/>
              </a:rPr>
              <a:t>• </a:t>
            </a:r>
            <a:r>
              <a:rPr lang="en-US" sz="2400" dirty="0">
                <a:solidFill>
                  <a:schemeClr val="accent1">
                    <a:lumMod val="60000"/>
                    <a:lumOff val="40000"/>
                  </a:schemeClr>
                </a:solidFill>
                <a:latin typeface="Agency FB" panose="020B0503020202020204" pitchFamily="34" charset="0"/>
              </a:rPr>
              <a:t>Increased tourism and economic benefits</a:t>
            </a:r>
            <a:r>
              <a:rPr lang="en-US" sz="2400" dirty="0">
                <a:solidFill>
                  <a:schemeClr val="bg1"/>
                </a:solidFill>
                <a:latin typeface="Agency FB" panose="020B0503020202020204" pitchFamily="34" charset="0"/>
              </a:rPr>
              <a:t>: Well-preserved museums and cultural clubs stimulate economic development through visitor spending and cultural tourism</a:t>
            </a:r>
            <a:r>
              <a:rPr lang="en-US" sz="2400" dirty="0" smtClean="0">
                <a:solidFill>
                  <a:schemeClr val="bg1"/>
                </a:solidFill>
                <a:latin typeface="Agency FB" panose="020B0503020202020204" pitchFamily="34" charset="0"/>
              </a:rPr>
              <a:t>.</a:t>
            </a:r>
          </a:p>
          <a:p>
            <a:pPr marL="0" indent="0">
              <a:buNone/>
            </a:pPr>
            <a:r>
              <a:rPr lang="en-US" sz="2400" dirty="0">
                <a:solidFill>
                  <a:schemeClr val="bg1"/>
                </a:solidFill>
                <a:latin typeface="Agency FB" panose="020B0503020202020204" pitchFamily="34" charset="0"/>
              </a:rPr>
              <a:t/>
            </a:r>
            <a:br>
              <a:rPr lang="en-US" sz="2400" dirty="0">
                <a:solidFill>
                  <a:schemeClr val="bg1"/>
                </a:solidFill>
                <a:latin typeface="Agency FB" panose="020B0503020202020204" pitchFamily="34" charset="0"/>
              </a:rPr>
            </a:br>
            <a:r>
              <a:rPr lang="en-US" sz="2400" dirty="0">
                <a:solidFill>
                  <a:schemeClr val="bg1"/>
                </a:solidFill>
                <a:latin typeface="Agency FB" panose="020B0503020202020204" pitchFamily="34" charset="0"/>
              </a:rPr>
              <a:t>• </a:t>
            </a:r>
            <a:r>
              <a:rPr lang="en-US" sz="2400" dirty="0">
                <a:solidFill>
                  <a:schemeClr val="accent1">
                    <a:lumMod val="60000"/>
                    <a:lumOff val="40000"/>
                  </a:schemeClr>
                </a:solidFill>
                <a:latin typeface="Agency FB" panose="020B0503020202020204" pitchFamily="34" charset="0"/>
              </a:rPr>
              <a:t>Promotion of cultural diversity</a:t>
            </a:r>
            <a:r>
              <a:rPr lang="en-US" sz="2400" dirty="0">
                <a:solidFill>
                  <a:schemeClr val="bg1"/>
                </a:solidFill>
                <a:latin typeface="Agency FB" panose="020B0503020202020204" pitchFamily="34" charset="0"/>
              </a:rPr>
              <a:t>: Conservation efforts safeguard heritage of diverse communities, languages, traditions, and practices</a:t>
            </a:r>
            <a:r>
              <a:rPr lang="en-US" sz="2400" dirty="0" smtClean="0">
                <a:solidFill>
                  <a:schemeClr val="bg1"/>
                </a:solidFill>
                <a:latin typeface="Agency FB" panose="020B0503020202020204" pitchFamily="34" charset="0"/>
              </a:rPr>
              <a:t>.</a:t>
            </a:r>
          </a:p>
          <a:p>
            <a:pPr marL="0" indent="0">
              <a:buNone/>
            </a:pPr>
            <a:r>
              <a:rPr lang="en-US" sz="2400" dirty="0">
                <a:solidFill>
                  <a:schemeClr val="bg1"/>
                </a:solidFill>
                <a:latin typeface="Agency FB" panose="020B0503020202020204" pitchFamily="34" charset="0"/>
              </a:rPr>
              <a:t/>
            </a:r>
            <a:br>
              <a:rPr lang="en-US" sz="2400" dirty="0">
                <a:solidFill>
                  <a:schemeClr val="bg1"/>
                </a:solidFill>
                <a:latin typeface="Agency FB" panose="020B0503020202020204" pitchFamily="34" charset="0"/>
              </a:rPr>
            </a:br>
            <a:r>
              <a:rPr lang="en-US" sz="2400" dirty="0">
                <a:solidFill>
                  <a:schemeClr val="accent1">
                    <a:lumMod val="60000"/>
                    <a:lumOff val="40000"/>
                  </a:schemeClr>
                </a:solidFill>
                <a:latin typeface="Agency FB" panose="020B0503020202020204" pitchFamily="34" charset="0"/>
              </a:rPr>
              <a:t>• Support for sustainable development</a:t>
            </a:r>
            <a:r>
              <a:rPr lang="en-US" sz="2400" dirty="0">
                <a:solidFill>
                  <a:schemeClr val="bg1"/>
                </a:solidFill>
                <a:latin typeface="Agency FB" panose="020B0503020202020204" pitchFamily="34" charset="0"/>
              </a:rPr>
              <a:t>: Sustainable conservation practices minimize environmental impact</a:t>
            </a:r>
            <a:r>
              <a:rPr lang="en-US" sz="2400" dirty="0" smtClean="0">
                <a:solidFill>
                  <a:schemeClr val="bg1"/>
                </a:solidFill>
                <a:latin typeface="Agency FB" panose="020B0503020202020204" pitchFamily="34" charset="0"/>
              </a:rPr>
              <a:t>.</a:t>
            </a:r>
          </a:p>
          <a:p>
            <a:pPr marL="0" indent="0">
              <a:buNone/>
            </a:pPr>
            <a:r>
              <a:rPr lang="en-US" sz="2400" dirty="0">
                <a:solidFill>
                  <a:schemeClr val="bg1"/>
                </a:solidFill>
                <a:latin typeface="Agency FB" panose="020B0503020202020204" pitchFamily="34" charset="0"/>
              </a:rPr>
              <a:t/>
            </a:r>
            <a:br>
              <a:rPr lang="en-US" sz="2400" dirty="0">
                <a:solidFill>
                  <a:schemeClr val="bg1"/>
                </a:solidFill>
                <a:latin typeface="Agency FB" panose="020B0503020202020204" pitchFamily="34" charset="0"/>
              </a:rPr>
            </a:br>
            <a:r>
              <a:rPr lang="en-US" sz="2400" dirty="0">
                <a:solidFill>
                  <a:schemeClr val="accent1">
                    <a:lumMod val="60000"/>
                    <a:lumOff val="40000"/>
                  </a:schemeClr>
                </a:solidFill>
                <a:latin typeface="Agency FB" panose="020B0503020202020204" pitchFamily="34" charset="0"/>
              </a:rPr>
              <a:t>• Advancement of research and scholarship</a:t>
            </a:r>
            <a:r>
              <a:rPr lang="en-US" sz="2400" dirty="0">
                <a:solidFill>
                  <a:schemeClr val="bg1"/>
                </a:solidFill>
                <a:latin typeface="Agency FB" panose="020B0503020202020204" pitchFamily="34" charset="0"/>
              </a:rPr>
              <a:t>: Conservation projects support scholarly research and academic study</a:t>
            </a:r>
            <a:r>
              <a:rPr lang="en-US" sz="2400" dirty="0" smtClean="0">
                <a:solidFill>
                  <a:schemeClr val="bg1"/>
                </a:solidFill>
                <a:latin typeface="Agency FB" panose="020B0503020202020204" pitchFamily="34" charset="0"/>
              </a:rPr>
              <a:t>.</a:t>
            </a:r>
          </a:p>
          <a:p>
            <a:pPr marL="0" indent="0">
              <a:buNone/>
            </a:pPr>
            <a:r>
              <a:rPr lang="en-US" sz="2400" dirty="0">
                <a:solidFill>
                  <a:schemeClr val="bg1"/>
                </a:solidFill>
                <a:latin typeface="Agency FB" panose="020B0503020202020204" pitchFamily="34" charset="0"/>
              </a:rPr>
              <a:t/>
            </a:r>
            <a:br>
              <a:rPr lang="en-US" sz="2400" dirty="0">
                <a:solidFill>
                  <a:schemeClr val="bg1"/>
                </a:solidFill>
                <a:latin typeface="Agency FB" panose="020B0503020202020204" pitchFamily="34" charset="0"/>
              </a:rPr>
            </a:br>
            <a:r>
              <a:rPr lang="en-US" sz="2400" dirty="0">
                <a:solidFill>
                  <a:schemeClr val="accent1">
                    <a:lumMod val="60000"/>
                    <a:lumOff val="40000"/>
                  </a:schemeClr>
                </a:solidFill>
                <a:latin typeface="Agency FB" panose="020B0503020202020204" pitchFamily="34" charset="0"/>
              </a:rPr>
              <a:t>• Celebration of creativity and innovation</a:t>
            </a:r>
            <a:r>
              <a:rPr lang="en-US" sz="2400" dirty="0">
                <a:solidFill>
                  <a:schemeClr val="bg1"/>
                </a:solidFill>
                <a:latin typeface="Agency FB" panose="020B0503020202020204" pitchFamily="34" charset="0"/>
              </a:rPr>
              <a:t>: Conserved museums and cultural clubs showcase creativity and innovation.</a:t>
            </a:r>
            <a:br>
              <a:rPr lang="en-US" sz="2400" dirty="0">
                <a:solidFill>
                  <a:schemeClr val="bg1"/>
                </a:solidFill>
                <a:latin typeface="Agency FB" panose="020B0503020202020204" pitchFamily="34" charset="0"/>
              </a:rPr>
            </a:br>
            <a:endParaRPr lang="en-US" sz="24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8634509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978" y="3971499"/>
            <a:ext cx="6223379" cy="2886501"/>
          </a:xfrm>
          <a:prstGeom prst="rect">
            <a:avLst/>
          </a:prstGeom>
        </p:spPr>
      </p:pic>
      <p:pic>
        <p:nvPicPr>
          <p:cNvPr id="5" name="Picture 4"/>
          <p:cNvPicPr>
            <a:picLocks noChangeAspect="1"/>
          </p:cNvPicPr>
          <p:nvPr/>
        </p:nvPicPr>
        <p:blipFill>
          <a:blip r:embed="rId3"/>
          <a:stretch>
            <a:fillRect/>
          </a:stretch>
        </p:blipFill>
        <p:spPr>
          <a:xfrm>
            <a:off x="6223379" y="3616657"/>
            <a:ext cx="5968621" cy="3241343"/>
          </a:xfrm>
          <a:prstGeom prst="rect">
            <a:avLst/>
          </a:prstGeom>
        </p:spPr>
      </p:pic>
      <p:pic>
        <p:nvPicPr>
          <p:cNvPr id="7" name="Picture 6"/>
          <p:cNvPicPr>
            <a:picLocks noChangeAspect="1"/>
          </p:cNvPicPr>
          <p:nvPr/>
        </p:nvPicPr>
        <p:blipFill>
          <a:blip r:embed="rId4"/>
          <a:stretch>
            <a:fillRect/>
          </a:stretch>
        </p:blipFill>
        <p:spPr>
          <a:xfrm>
            <a:off x="7315200" y="0"/>
            <a:ext cx="4876800" cy="3616657"/>
          </a:xfrm>
          <a:prstGeom prst="rect">
            <a:avLst/>
          </a:prstGeom>
        </p:spPr>
      </p:pic>
      <p:pic>
        <p:nvPicPr>
          <p:cNvPr id="4" name="Picture 3"/>
          <p:cNvPicPr>
            <a:picLocks noChangeAspect="1"/>
          </p:cNvPicPr>
          <p:nvPr/>
        </p:nvPicPr>
        <p:blipFill>
          <a:blip r:embed="rId5"/>
          <a:stretch>
            <a:fillRect/>
          </a:stretch>
        </p:blipFill>
        <p:spPr>
          <a:xfrm>
            <a:off x="-1" y="0"/>
            <a:ext cx="7915701" cy="4749421"/>
          </a:xfrm>
          <a:prstGeom prst="rect">
            <a:avLst/>
          </a:prstGeom>
        </p:spPr>
      </p:pic>
      <p:sp>
        <p:nvSpPr>
          <p:cNvPr id="8" name="Rectangle 7"/>
          <p:cNvSpPr/>
          <p:nvPr/>
        </p:nvSpPr>
        <p:spPr>
          <a:xfrm>
            <a:off x="0" y="0"/>
            <a:ext cx="9826388" cy="6858000"/>
          </a:xfrm>
          <a:prstGeom prst="rect">
            <a:avLst/>
          </a:prstGeom>
          <a:gradFill>
            <a:gsLst>
              <a:gs pos="100000">
                <a:schemeClr val="tx1">
                  <a:lumMod val="95000"/>
                  <a:lumOff val="5000"/>
                </a:schemeClr>
              </a:gs>
              <a:gs pos="4000">
                <a:schemeClr val="tx1">
                  <a:lumMod val="95000"/>
                  <a:lumOff val="5000"/>
                  <a:alpha val="0"/>
                </a:schemeClr>
              </a:gs>
              <a:gs pos="92000">
                <a:schemeClr val="tx1">
                  <a:lumMod val="95000"/>
                  <a:lumOff val="5000"/>
                  <a:alpha val="95000"/>
                </a:schemeClr>
              </a:gs>
              <a:gs pos="100000">
                <a:schemeClr val="accent1">
                  <a:lumMod val="30000"/>
                  <a:lumOff val="7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2880" y="77058"/>
            <a:ext cx="10515600" cy="706713"/>
          </a:xfrm>
        </p:spPr>
        <p:txBody>
          <a:bodyPr>
            <a:normAutofit fontScale="90000"/>
          </a:bodyPr>
          <a:lstStyle/>
          <a:p>
            <a:r>
              <a:rPr lang="en-US" sz="3200" dirty="0" smtClean="0">
                <a:solidFill>
                  <a:schemeClr val="bg1"/>
                </a:solidFill>
                <a:latin typeface="Times New Roman" panose="02020603050405020304" pitchFamily="18" charset="0"/>
                <a:cs typeface="Times New Roman" panose="02020603050405020304" pitchFamily="18" charset="0"/>
              </a:rPr>
              <a:t>What can happen if we don’t conserve museums and cultural clubs?</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2880" y="1209822"/>
            <a:ext cx="11605846" cy="5360796"/>
          </a:xfrm>
        </p:spPr>
        <p:txBody>
          <a:bodyPr>
            <a:normAutofit fontScale="92500" lnSpcReduction="20000"/>
          </a:bodyPr>
          <a:lstStyle/>
          <a:p>
            <a:pPr marL="0" indent="0">
              <a:buNone/>
            </a:pPr>
            <a:r>
              <a:rPr lang="en-US" dirty="0">
                <a:solidFill>
                  <a:schemeClr val="bg1"/>
                </a:solidFill>
                <a:latin typeface="Agency FB" panose="020B0503020202020204" pitchFamily="34" charset="0"/>
              </a:rPr>
              <a:t>If museums and cultural clubs are not conserved, several negative consequences can occur:</a:t>
            </a:r>
          </a:p>
          <a:p>
            <a:pPr marL="0" indent="0">
              <a:buNone/>
            </a:pPr>
            <a:r>
              <a:rPr lang="en-US" dirty="0">
                <a:solidFill>
                  <a:schemeClr val="bg1"/>
                </a:solidFill>
                <a:latin typeface="Agency FB" panose="020B0503020202020204" pitchFamily="34" charset="0"/>
              </a:rPr>
              <a:t>• </a:t>
            </a:r>
            <a:r>
              <a:rPr lang="en-US" dirty="0">
                <a:solidFill>
                  <a:schemeClr val="accent1">
                    <a:lumMod val="75000"/>
                  </a:schemeClr>
                </a:solidFill>
                <a:latin typeface="Agency FB" panose="020B0503020202020204" pitchFamily="34" charset="0"/>
              </a:rPr>
              <a:t>Loss of Cultural Heritage</a:t>
            </a:r>
            <a:r>
              <a:rPr lang="en-US" dirty="0">
                <a:solidFill>
                  <a:schemeClr val="bg1"/>
                </a:solidFill>
                <a:latin typeface="Agency FB" panose="020B0503020202020204" pitchFamily="34" charset="0"/>
              </a:rPr>
              <a:t>: Without conservation, artifacts, artworks, documents, and historical sites in these institutions risk deterioration, damage, or loss</a:t>
            </a:r>
            <a:r>
              <a:rPr lang="en-US" dirty="0" smtClean="0">
                <a:solidFill>
                  <a:schemeClr val="bg1"/>
                </a:solidFill>
                <a:latin typeface="Agency FB" panose="020B0503020202020204" pitchFamily="34" charset="0"/>
              </a:rPr>
              <a:t>.</a:t>
            </a:r>
          </a:p>
          <a:p>
            <a:pPr marL="0" indent="0">
              <a:buNone/>
            </a:pPr>
            <a:r>
              <a:rPr lang="en-US" dirty="0">
                <a:solidFill>
                  <a:schemeClr val="bg1"/>
                </a:solidFill>
                <a:latin typeface="Agency FB" panose="020B0503020202020204" pitchFamily="34" charset="0"/>
              </a:rPr>
              <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 </a:t>
            </a:r>
            <a:r>
              <a:rPr lang="en-US" dirty="0">
                <a:solidFill>
                  <a:schemeClr val="accent1">
                    <a:lumMod val="75000"/>
                  </a:schemeClr>
                </a:solidFill>
                <a:latin typeface="Agency FB" panose="020B0503020202020204" pitchFamily="34" charset="0"/>
              </a:rPr>
              <a:t>Diminished Educational Opportunities: </a:t>
            </a:r>
            <a:r>
              <a:rPr lang="en-US" dirty="0">
                <a:solidFill>
                  <a:schemeClr val="bg1"/>
                </a:solidFill>
                <a:latin typeface="Agency FB" panose="020B0503020202020204" pitchFamily="34" charset="0"/>
              </a:rPr>
              <a:t>Without conservation, these institutions may become inaccessible, limiting learning opportunities about heritage, history, and culture</a:t>
            </a:r>
            <a:r>
              <a:rPr lang="en-US" dirty="0" smtClean="0">
                <a:solidFill>
                  <a:schemeClr val="bg1"/>
                </a:solidFill>
                <a:latin typeface="Agency FB" panose="020B0503020202020204" pitchFamily="34" charset="0"/>
              </a:rPr>
              <a:t>.</a:t>
            </a:r>
          </a:p>
          <a:p>
            <a:pPr marL="0" indent="0">
              <a:buNone/>
            </a:pPr>
            <a:r>
              <a:rPr lang="en-US" dirty="0">
                <a:solidFill>
                  <a:schemeClr val="bg1"/>
                </a:solidFill>
                <a:latin typeface="Agency FB" panose="020B0503020202020204" pitchFamily="34" charset="0"/>
              </a:rPr>
              <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 </a:t>
            </a:r>
            <a:r>
              <a:rPr lang="en-US" dirty="0">
                <a:solidFill>
                  <a:schemeClr val="accent1">
                    <a:lumMod val="75000"/>
                  </a:schemeClr>
                </a:solidFill>
                <a:latin typeface="Agency FB" panose="020B0503020202020204" pitchFamily="34" charset="0"/>
              </a:rPr>
              <a:t>Decline in Tourism and Economic Impact: </a:t>
            </a:r>
            <a:r>
              <a:rPr lang="en-US" dirty="0">
                <a:solidFill>
                  <a:schemeClr val="bg1"/>
                </a:solidFill>
                <a:latin typeface="Agency FB" panose="020B0503020202020204" pitchFamily="34" charset="0"/>
              </a:rPr>
              <a:t>Without conservation, these institutions may lose their appeal to tourists, reducing tourism revenue and economic development opportunities</a:t>
            </a:r>
            <a:r>
              <a:rPr lang="en-US" dirty="0" smtClean="0">
                <a:solidFill>
                  <a:schemeClr val="bg1"/>
                </a:solidFill>
                <a:latin typeface="Agency FB" panose="020B0503020202020204" pitchFamily="34" charset="0"/>
              </a:rPr>
              <a:t>.</a:t>
            </a:r>
          </a:p>
          <a:p>
            <a:pPr marL="0" indent="0">
              <a:buNone/>
            </a:pPr>
            <a:r>
              <a:rPr lang="en-US" dirty="0">
                <a:solidFill>
                  <a:schemeClr val="bg1"/>
                </a:solidFill>
                <a:latin typeface="Agency FB" panose="020B0503020202020204" pitchFamily="34" charset="0"/>
              </a:rPr>
              <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a:t>
            </a:r>
            <a:r>
              <a:rPr lang="en-US" dirty="0" smtClean="0">
                <a:solidFill>
                  <a:schemeClr val="accent1">
                    <a:lumMod val="75000"/>
                  </a:schemeClr>
                </a:solidFill>
                <a:latin typeface="Agency FB" panose="020B0503020202020204" pitchFamily="34" charset="0"/>
              </a:rPr>
              <a:t> </a:t>
            </a:r>
            <a:r>
              <a:rPr lang="en-US" dirty="0">
                <a:solidFill>
                  <a:schemeClr val="accent1">
                    <a:lumMod val="75000"/>
                  </a:schemeClr>
                </a:solidFill>
                <a:latin typeface="Agency FB" panose="020B0503020202020204" pitchFamily="34" charset="0"/>
              </a:rPr>
              <a:t>Erosion of Community Identity</a:t>
            </a:r>
            <a:r>
              <a:rPr lang="en-US" dirty="0">
                <a:solidFill>
                  <a:schemeClr val="bg1"/>
                </a:solidFill>
                <a:latin typeface="Agency FB" panose="020B0503020202020204" pitchFamily="34" charset="0"/>
              </a:rPr>
              <a:t>: Without conservation, these institutions may lose relevance, reducing community identity and cohesion</a:t>
            </a:r>
            <a:r>
              <a:rPr lang="en-US" dirty="0" smtClean="0">
                <a:solidFill>
                  <a:schemeClr val="bg1"/>
                </a:solidFill>
                <a:latin typeface="Agency FB" panose="020B0503020202020204" pitchFamily="34" charset="0"/>
              </a:rPr>
              <a:t>.</a:t>
            </a:r>
          </a:p>
          <a:p>
            <a:pPr marL="0" indent="0">
              <a:buNone/>
            </a:pPr>
            <a:r>
              <a:rPr lang="en-US" dirty="0">
                <a:solidFill>
                  <a:schemeClr val="bg1"/>
                </a:solidFill>
                <a:latin typeface="Agency FB" panose="020B0503020202020204" pitchFamily="34" charset="0"/>
              </a:rPr>
              <a:t/>
            </a:r>
            <a:br>
              <a:rPr lang="en-US" dirty="0">
                <a:solidFill>
                  <a:schemeClr val="bg1"/>
                </a:solidFill>
                <a:latin typeface="Agency FB" panose="020B0503020202020204" pitchFamily="34" charset="0"/>
              </a:rPr>
            </a:br>
            <a:r>
              <a:rPr lang="en-US" dirty="0">
                <a:solidFill>
                  <a:schemeClr val="bg1"/>
                </a:solidFill>
                <a:latin typeface="Agency FB" panose="020B0503020202020204" pitchFamily="34" charset="0"/>
              </a:rPr>
              <a:t>•</a:t>
            </a:r>
            <a:r>
              <a:rPr lang="en-US" dirty="0" smtClean="0">
                <a:solidFill>
                  <a:schemeClr val="accent1">
                    <a:lumMod val="75000"/>
                  </a:schemeClr>
                </a:solidFill>
                <a:latin typeface="Agency FB" panose="020B0503020202020204" pitchFamily="34" charset="0"/>
              </a:rPr>
              <a:t> </a:t>
            </a:r>
            <a:r>
              <a:rPr lang="en-US" dirty="0">
                <a:solidFill>
                  <a:schemeClr val="accent1">
                    <a:lumMod val="75000"/>
                  </a:schemeClr>
                </a:solidFill>
                <a:latin typeface="Agency FB" panose="020B0503020202020204" pitchFamily="34" charset="0"/>
              </a:rPr>
              <a:t>Irreparable Damage to Cultural Resources: </a:t>
            </a:r>
            <a:r>
              <a:rPr lang="en-US" dirty="0">
                <a:solidFill>
                  <a:schemeClr val="bg1"/>
                </a:solidFill>
                <a:latin typeface="Agency FB" panose="020B0503020202020204" pitchFamily="34" charset="0"/>
              </a:rPr>
              <a:t>Without conservation, cultural artifacts, artworks, and historical sites are susceptible to threats like environmental degradation, vandalism, theft, and neglect, resulting in permanent loss of valuable heritage.</a:t>
            </a:r>
          </a:p>
          <a:p>
            <a:endParaRPr lang="en-US" dirty="0"/>
          </a:p>
        </p:txBody>
      </p:sp>
    </p:spTree>
    <p:extLst>
      <p:ext uri="{BB962C8B-B14F-4D97-AF65-F5344CB8AC3E}">
        <p14:creationId xmlns:p14="http://schemas.microsoft.com/office/powerpoint/2010/main" val="793946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5083"/>
            <a:ext cx="12192000" cy="7413674"/>
          </a:xfrm>
          <a:prstGeom prst="rect">
            <a:avLst/>
          </a:prstGeom>
        </p:spPr>
      </p:pic>
      <p:sp>
        <p:nvSpPr>
          <p:cNvPr id="3" name="Rectangle 2"/>
          <p:cNvSpPr/>
          <p:nvPr/>
        </p:nvSpPr>
        <p:spPr>
          <a:xfrm>
            <a:off x="0" y="-225083"/>
            <a:ext cx="12192000" cy="7413674"/>
          </a:xfrm>
          <a:prstGeom prst="rect">
            <a:avLst/>
          </a:prstGeom>
          <a:gradFill flip="none" rotWithShape="1">
            <a:gsLst>
              <a:gs pos="0">
                <a:schemeClr val="tx1"/>
              </a:gs>
              <a:gs pos="7000">
                <a:schemeClr val="tx1"/>
              </a:gs>
              <a:gs pos="0">
                <a:schemeClr val="tx1">
                  <a:alpha val="99000"/>
                </a:schemeClr>
              </a:gs>
              <a:gs pos="100000">
                <a:schemeClr val="tx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p:txBody>
          <a:bodyPr/>
          <a:lstStyle/>
          <a:p>
            <a:r>
              <a:rPr lang="en-US" b="1" dirty="0" smtClean="0">
                <a:solidFill>
                  <a:schemeClr val="bg1"/>
                </a:solidFill>
              </a:rPr>
              <a:t> </a:t>
            </a:r>
            <a:r>
              <a:rPr lang="en-US" b="1" dirty="0">
                <a:solidFill>
                  <a:schemeClr val="bg1"/>
                </a:solidFill>
              </a:rPr>
              <a:t>How can we conserve </a:t>
            </a:r>
            <a:r>
              <a:rPr lang="en-US" b="1" dirty="0" smtClean="0">
                <a:solidFill>
                  <a:schemeClr val="bg1"/>
                </a:solidFill>
              </a:rPr>
              <a:t>them?</a:t>
            </a:r>
            <a:endParaRPr lang="en-US" b="1" dirty="0">
              <a:solidFill>
                <a:schemeClr val="bg1"/>
              </a:solidFill>
            </a:endParaRP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5460955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solidFill>
                  <a:schemeClr val="bg1"/>
                </a:solidFill>
              </a:rPr>
              <a:t>Thank you.</a:t>
            </a:r>
            <a:endParaRPr lang="en-US" dirty="0">
              <a:solidFill>
                <a:schemeClr val="bg1"/>
              </a:solidFill>
            </a:endParaRPr>
          </a:p>
        </p:txBody>
      </p:sp>
      <p:sp>
        <p:nvSpPr>
          <p:cNvPr id="5" name="Text Placeholder 4"/>
          <p:cNvSpPr>
            <a:spLocks noGrp="1"/>
          </p:cNvSpPr>
          <p:nvPr>
            <p:ph type="body" idx="1"/>
          </p:nvPr>
        </p:nvSpPr>
        <p:spPr/>
        <p:txBody>
          <a:bodyPr/>
          <a:lstStyle/>
          <a:p>
            <a:r>
              <a:rPr lang="en-US" dirty="0">
                <a:solidFill>
                  <a:schemeClr val="bg1"/>
                </a:solidFill>
              </a:rPr>
              <a:t>For your meticulous attention. We hope that we could provided you people with</a:t>
            </a:r>
          </a:p>
          <a:p>
            <a:r>
              <a:rPr lang="en-US" dirty="0">
                <a:solidFill>
                  <a:schemeClr val="bg1"/>
                </a:solidFill>
              </a:rPr>
              <a:t>some new information and could raise at least a bit awareness on the fact that we</a:t>
            </a:r>
          </a:p>
          <a:p>
            <a:r>
              <a:rPr lang="en-US" dirty="0">
                <a:solidFill>
                  <a:schemeClr val="bg1"/>
                </a:solidFill>
              </a:rPr>
              <a:t>need museums and cultural clubs for the sake of the next generation and for us.</a:t>
            </a:r>
          </a:p>
        </p:txBody>
      </p:sp>
    </p:spTree>
    <p:extLst>
      <p:ext uri="{BB962C8B-B14F-4D97-AF65-F5344CB8AC3E}">
        <p14:creationId xmlns:p14="http://schemas.microsoft.com/office/powerpoint/2010/main" val="1365938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sp>
        <p:nvSpPr>
          <p:cNvPr id="2" name="Title 1"/>
          <p:cNvSpPr>
            <a:spLocks noGrp="1"/>
          </p:cNvSpPr>
          <p:nvPr>
            <p:ph type="title"/>
          </p:nvPr>
        </p:nvSpPr>
        <p:spPr>
          <a:xfrm>
            <a:off x="838200" y="365125"/>
            <a:ext cx="10515600" cy="1507218"/>
          </a:xfrm>
        </p:spPr>
        <p:txBody>
          <a:bodyPr>
            <a:normAutofit/>
          </a:bodyPr>
          <a:lstStyle/>
          <a:p>
            <a:r>
              <a:rPr lang="en-US" sz="3600" dirty="0" smtClean="0">
                <a:solidFill>
                  <a:schemeClr val="bg1"/>
                </a:solidFill>
                <a:latin typeface="Times New Roman" panose="02020603050405020304" pitchFamily="18" charset="0"/>
                <a:cs typeface="Times New Roman" panose="02020603050405020304" pitchFamily="18" charset="0"/>
              </a:rPr>
              <a:t>Preface</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75772" y="1690688"/>
            <a:ext cx="7895772" cy="5167312"/>
          </a:xfrm>
        </p:spPr>
        <p:txBody>
          <a:bodyPr/>
          <a:lstStyle/>
          <a:p>
            <a:r>
              <a:rPr lang="en-US" dirty="0">
                <a:solidFill>
                  <a:schemeClr val="bg1"/>
                </a:solidFill>
                <a:latin typeface="Corbel" panose="020B0503020204020204" pitchFamily="34" charset="0"/>
              </a:rPr>
              <a:t>Museums and cultural clubs serve as custodians of heritage, actively preserving historical artifacts and traditions through meticulous curation and exhibition. They engage in archival efforts, conservation projects, and educational programs to ensure the transmission of cultural knowledge across generations. Through interactive exhibits, workshops, and community events, these institutions foster a sense of connection and appreciation for the rich tapestry of history and tradition embedded within their local communities.</a:t>
            </a:r>
          </a:p>
          <a:p>
            <a:endParaRPr lang="en-US" dirty="0">
              <a:latin typeface="Corbel" panose="020B0503020204020204" pitchFamily="34" charset="0"/>
            </a:endParaRPr>
          </a:p>
        </p:txBody>
      </p:sp>
    </p:spTree>
    <p:extLst>
      <p:ext uri="{BB962C8B-B14F-4D97-AF65-F5344CB8AC3E}">
        <p14:creationId xmlns:p14="http://schemas.microsoft.com/office/powerpoint/2010/main" val="3886350089"/>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6000" b="-46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0189029" cy="6858000"/>
          </a:xfrm>
          <a:prstGeom prst="rect">
            <a:avLst/>
          </a:prstGeom>
          <a:gradFill flip="none" rotWithShape="1">
            <a:gsLst>
              <a:gs pos="2000">
                <a:schemeClr val="tx1">
                  <a:lumMod val="95000"/>
                  <a:lumOff val="5000"/>
                </a:schemeClr>
              </a:gs>
              <a:gs pos="100000">
                <a:schemeClr val="tx1">
                  <a:lumMod val="95000"/>
                  <a:lumOff val="5000"/>
                  <a:alpha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5083" y="365126"/>
            <a:ext cx="11128717" cy="774358"/>
          </a:xfrm>
        </p:spPr>
        <p:txBody>
          <a:bodyPr/>
          <a:lstStyle/>
          <a:p>
            <a:r>
              <a:rPr lang="en-US" sz="3200" dirty="0">
                <a:solidFill>
                  <a:schemeClr val="bg1"/>
                </a:solidFill>
                <a:latin typeface="Times New Roman" panose="02020603050405020304" pitchFamily="18" charset="0"/>
                <a:cs typeface="Times New Roman" panose="02020603050405020304" pitchFamily="18" charset="0"/>
              </a:rPr>
              <a:t>Some significant museums </a:t>
            </a:r>
            <a:r>
              <a:rPr lang="en-US" sz="3200" dirty="0" smtClean="0">
                <a:solidFill>
                  <a:schemeClr val="bg1"/>
                </a:solidFill>
                <a:latin typeface="Times New Roman" panose="02020603050405020304" pitchFamily="18" charset="0"/>
                <a:cs typeface="Times New Roman" panose="02020603050405020304" pitchFamily="18" charset="0"/>
              </a:rPr>
              <a:t>in </a:t>
            </a:r>
            <a:r>
              <a:rPr lang="en-US" sz="3200" dirty="0">
                <a:solidFill>
                  <a:schemeClr val="bg1"/>
                </a:solidFill>
                <a:latin typeface="Times New Roman" panose="02020603050405020304" pitchFamily="18" charset="0"/>
                <a:cs typeface="Times New Roman" panose="02020603050405020304" pitchFamily="18" charset="0"/>
              </a:rPr>
              <a:t>Bangladesh</a:t>
            </a:r>
            <a:endParaRPr lang="en-US" dirty="0">
              <a:solidFill>
                <a:schemeClr val="bg1"/>
              </a:solidFill>
            </a:endParaRPr>
          </a:p>
        </p:txBody>
      </p:sp>
      <p:sp>
        <p:nvSpPr>
          <p:cNvPr id="3" name="Content Placeholder 2"/>
          <p:cNvSpPr>
            <a:spLocks noGrp="1"/>
          </p:cNvSpPr>
          <p:nvPr>
            <p:ph idx="1"/>
          </p:nvPr>
        </p:nvSpPr>
        <p:spPr>
          <a:xfrm>
            <a:off x="253218" y="1139484"/>
            <a:ext cx="9935811" cy="4924938"/>
          </a:xfrm>
          <a:noFill/>
        </p:spPr>
        <p:txBody>
          <a:bodyPr/>
          <a:lstStyle/>
          <a:p>
            <a:r>
              <a:rPr lang="en-US" dirty="0" smtClean="0">
                <a:solidFill>
                  <a:schemeClr val="bg1"/>
                </a:solidFill>
              </a:rPr>
              <a:t>-Bangladesh National Museum </a:t>
            </a:r>
          </a:p>
          <a:p>
            <a:r>
              <a:rPr lang="en-US" dirty="0" smtClean="0">
                <a:solidFill>
                  <a:schemeClr val="bg1"/>
                </a:solidFill>
              </a:rPr>
              <a:t>-</a:t>
            </a:r>
            <a:r>
              <a:rPr lang="en-US" dirty="0" err="1" smtClean="0">
                <a:solidFill>
                  <a:schemeClr val="bg1"/>
                </a:solidFill>
              </a:rPr>
              <a:t>Bangabandhu</a:t>
            </a:r>
            <a:r>
              <a:rPr lang="en-US" dirty="0" smtClean="0">
                <a:solidFill>
                  <a:schemeClr val="bg1"/>
                </a:solidFill>
              </a:rPr>
              <a:t> Military Museum </a:t>
            </a:r>
          </a:p>
          <a:p>
            <a:r>
              <a:rPr lang="en-US" dirty="0" smtClean="0">
                <a:solidFill>
                  <a:schemeClr val="bg1"/>
                </a:solidFill>
              </a:rPr>
              <a:t>-</a:t>
            </a:r>
            <a:r>
              <a:rPr lang="en-US" dirty="0" err="1" smtClean="0">
                <a:solidFill>
                  <a:schemeClr val="bg1"/>
                </a:solidFill>
              </a:rPr>
              <a:t>Mymensingh</a:t>
            </a:r>
            <a:r>
              <a:rPr lang="en-US" dirty="0" smtClean="0">
                <a:solidFill>
                  <a:schemeClr val="bg1"/>
                </a:solidFill>
              </a:rPr>
              <a:t> Museum </a:t>
            </a:r>
          </a:p>
          <a:p>
            <a:r>
              <a:rPr lang="en-US" dirty="0" smtClean="0">
                <a:solidFill>
                  <a:schemeClr val="bg1"/>
                </a:solidFill>
              </a:rPr>
              <a:t>-</a:t>
            </a:r>
            <a:r>
              <a:rPr lang="en-US" dirty="0" err="1" smtClean="0">
                <a:solidFill>
                  <a:schemeClr val="bg1"/>
                </a:solidFill>
              </a:rPr>
              <a:t>Sonargaon</a:t>
            </a:r>
            <a:r>
              <a:rPr lang="en-US" dirty="0" smtClean="0">
                <a:solidFill>
                  <a:schemeClr val="bg1"/>
                </a:solidFill>
              </a:rPr>
              <a:t> Museum</a:t>
            </a:r>
          </a:p>
          <a:p>
            <a:r>
              <a:rPr lang="en-US" dirty="0" smtClean="0">
                <a:solidFill>
                  <a:schemeClr val="bg1"/>
                </a:solidFill>
              </a:rPr>
              <a:t>-Museum of </a:t>
            </a:r>
            <a:r>
              <a:rPr lang="en-US" dirty="0" err="1" smtClean="0">
                <a:solidFill>
                  <a:schemeClr val="bg1"/>
                </a:solidFill>
              </a:rPr>
              <a:t>Tajhat</a:t>
            </a:r>
            <a:r>
              <a:rPr lang="en-US" dirty="0" smtClean="0">
                <a:solidFill>
                  <a:schemeClr val="bg1"/>
                </a:solidFill>
              </a:rPr>
              <a:t> </a:t>
            </a:r>
            <a:r>
              <a:rPr lang="en-US" dirty="0" err="1" smtClean="0">
                <a:solidFill>
                  <a:schemeClr val="bg1"/>
                </a:solidFill>
              </a:rPr>
              <a:t>Zamindar</a:t>
            </a:r>
            <a:r>
              <a:rPr lang="en-US" dirty="0" smtClean="0">
                <a:solidFill>
                  <a:schemeClr val="bg1"/>
                </a:solidFill>
              </a:rPr>
              <a:t> in Rangpur</a:t>
            </a:r>
          </a:p>
          <a:p>
            <a:r>
              <a:rPr lang="en-US" dirty="0" smtClean="0">
                <a:solidFill>
                  <a:schemeClr val="bg1"/>
                </a:solidFill>
              </a:rPr>
              <a:t>- Ahsan </a:t>
            </a:r>
            <a:r>
              <a:rPr lang="en-US" dirty="0" err="1" smtClean="0">
                <a:solidFill>
                  <a:schemeClr val="bg1"/>
                </a:solidFill>
              </a:rPr>
              <a:t>Manjil</a:t>
            </a:r>
            <a:r>
              <a:rPr lang="en-US" dirty="0" smtClean="0">
                <a:solidFill>
                  <a:schemeClr val="bg1"/>
                </a:solidFill>
              </a:rPr>
              <a:t> Museum </a:t>
            </a:r>
          </a:p>
          <a:p>
            <a:r>
              <a:rPr lang="en-US" dirty="0" smtClean="0">
                <a:solidFill>
                  <a:schemeClr val="bg1"/>
                </a:solidFill>
              </a:rPr>
              <a:t>-</a:t>
            </a:r>
            <a:r>
              <a:rPr lang="en-US" dirty="0" err="1" smtClean="0">
                <a:solidFill>
                  <a:schemeClr val="bg1"/>
                </a:solidFill>
              </a:rPr>
              <a:t>Lalbagh</a:t>
            </a:r>
            <a:r>
              <a:rPr lang="en-US" dirty="0" smtClean="0">
                <a:solidFill>
                  <a:schemeClr val="bg1"/>
                </a:solidFill>
              </a:rPr>
              <a:t> Museum</a:t>
            </a:r>
            <a:endParaRPr lang="en-US" dirty="0" smtClean="0"/>
          </a:p>
        </p:txBody>
      </p:sp>
    </p:spTree>
    <p:extLst>
      <p:ext uri="{BB962C8B-B14F-4D97-AF65-F5344CB8AC3E}">
        <p14:creationId xmlns:p14="http://schemas.microsoft.com/office/powerpoint/2010/main" val="32201662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290474" cy="6913392"/>
          </a:xfrm>
          <a:prstGeom prst="rect">
            <a:avLst/>
          </a:prstGeom>
        </p:spPr>
      </p:pic>
      <p:sp>
        <p:nvSpPr>
          <p:cNvPr id="6" name="Rectangle 5"/>
          <p:cNvSpPr/>
          <p:nvPr/>
        </p:nvSpPr>
        <p:spPr>
          <a:xfrm>
            <a:off x="0" y="0"/>
            <a:ext cx="9990161" cy="6835141"/>
          </a:xfrm>
          <a:prstGeom prst="rect">
            <a:avLst/>
          </a:prstGeom>
          <a:gradFill flip="none" rotWithShape="1">
            <a:gsLst>
              <a:gs pos="0">
                <a:schemeClr val="tx1">
                  <a:lumMod val="95000"/>
                  <a:lumOff val="5000"/>
                </a:schemeClr>
              </a:gs>
              <a:gs pos="100000">
                <a:schemeClr val="tx1">
                  <a:lumMod val="95000"/>
                  <a:lumOff val="5000"/>
                  <a:alpha val="10000"/>
                </a:schemeClr>
              </a:gs>
              <a:gs pos="0">
                <a:schemeClr val="tx1">
                  <a:lumMod val="95000"/>
                  <a:lumOff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9222" y="300526"/>
            <a:ext cx="10515600" cy="1325563"/>
          </a:xfrm>
        </p:spPr>
        <p:txBody>
          <a:bodyPr>
            <a:normAutofit/>
          </a:bodyPr>
          <a:lstStyle/>
          <a:p>
            <a:r>
              <a:rPr lang="en-US" sz="3200" dirty="0" smtClean="0">
                <a:solidFill>
                  <a:schemeClr val="bg1"/>
                </a:solidFill>
                <a:latin typeface="Times New Roman" panose="02020603050405020304" pitchFamily="18" charset="0"/>
                <a:cs typeface="Times New Roman" panose="02020603050405020304" pitchFamily="18" charset="0"/>
              </a:rPr>
              <a:t>Examples of some remarkable cultural clubs in Bangladesh</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9222" y="1444117"/>
            <a:ext cx="9661757" cy="4351338"/>
          </a:xfrm>
        </p:spPr>
        <p:txBody>
          <a:bodyPr/>
          <a:lstStyle/>
          <a:p>
            <a:r>
              <a:rPr lang="en-US" dirty="0" smtClean="0">
                <a:solidFill>
                  <a:schemeClr val="bg1"/>
                </a:solidFill>
                <a:latin typeface="Arial Narrow" panose="020B0606020202030204" pitchFamily="34" charset="0"/>
              </a:rPr>
              <a:t>-</a:t>
            </a:r>
            <a:r>
              <a:rPr lang="en-US" dirty="0" err="1" smtClean="0">
                <a:solidFill>
                  <a:schemeClr val="bg1"/>
                </a:solidFill>
                <a:latin typeface="Arial Narrow" panose="020B0606020202030204" pitchFamily="34" charset="0"/>
              </a:rPr>
              <a:t>Chayyanaut</a:t>
            </a:r>
            <a:r>
              <a:rPr lang="en-US" dirty="0" smtClean="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Cultural Center (Established in 1961)</a:t>
            </a:r>
          </a:p>
          <a:p>
            <a:r>
              <a:rPr lang="en-US" dirty="0" smtClean="0">
                <a:solidFill>
                  <a:schemeClr val="bg1"/>
                </a:solidFill>
                <a:latin typeface="Arial Narrow" panose="020B0606020202030204" pitchFamily="34" charset="0"/>
              </a:rPr>
              <a:t>-</a:t>
            </a:r>
            <a:r>
              <a:rPr lang="en-US" dirty="0" err="1" smtClean="0">
                <a:solidFill>
                  <a:schemeClr val="bg1"/>
                </a:solidFill>
                <a:latin typeface="Arial Narrow" panose="020B0606020202030204" pitchFamily="34" charset="0"/>
              </a:rPr>
              <a:t>Udichi</a:t>
            </a:r>
            <a:r>
              <a:rPr lang="en-US" dirty="0" smtClean="0">
                <a:solidFill>
                  <a:schemeClr val="bg1"/>
                </a:solidFill>
                <a:latin typeface="Arial Narrow" panose="020B0606020202030204" pitchFamily="34" charset="0"/>
              </a:rPr>
              <a:t> </a:t>
            </a:r>
            <a:r>
              <a:rPr lang="en-US" dirty="0" err="1">
                <a:solidFill>
                  <a:schemeClr val="bg1"/>
                </a:solidFill>
                <a:latin typeface="Arial Narrow" panose="020B0606020202030204" pitchFamily="34" charset="0"/>
              </a:rPr>
              <a:t>Shilpgoshthi</a:t>
            </a:r>
            <a:r>
              <a:rPr lang="en-US" dirty="0">
                <a:solidFill>
                  <a:schemeClr val="bg1"/>
                </a:solidFill>
                <a:latin typeface="Arial Narrow" panose="020B0606020202030204" pitchFamily="34" charset="0"/>
              </a:rPr>
              <a:t> (Established in 1968)</a:t>
            </a:r>
          </a:p>
          <a:p>
            <a:r>
              <a:rPr lang="en-US" dirty="0" smtClean="0">
                <a:solidFill>
                  <a:schemeClr val="bg1"/>
                </a:solidFill>
                <a:latin typeface="Arial Narrow" panose="020B0606020202030204" pitchFamily="34" charset="0"/>
              </a:rPr>
              <a:t>-Bangladesh </a:t>
            </a:r>
            <a:r>
              <a:rPr lang="en-US" dirty="0" err="1">
                <a:solidFill>
                  <a:schemeClr val="bg1"/>
                </a:solidFill>
                <a:latin typeface="Arial Narrow" panose="020B0606020202030204" pitchFamily="34" charset="0"/>
              </a:rPr>
              <a:t>Shilpokola</a:t>
            </a:r>
            <a:r>
              <a:rPr lang="en-US" dirty="0">
                <a:solidFill>
                  <a:schemeClr val="bg1"/>
                </a:solidFill>
                <a:latin typeface="Arial Narrow" panose="020B0606020202030204" pitchFamily="34" charset="0"/>
              </a:rPr>
              <a:t> Academy (Founded in 1974)</a:t>
            </a:r>
          </a:p>
          <a:p>
            <a:r>
              <a:rPr lang="en-US" dirty="0" smtClean="0">
                <a:solidFill>
                  <a:schemeClr val="bg1"/>
                </a:solidFill>
                <a:latin typeface="Arial Narrow" panose="020B0606020202030204" pitchFamily="34" charset="0"/>
              </a:rPr>
              <a:t>-</a:t>
            </a:r>
            <a:r>
              <a:rPr lang="en-US" dirty="0" err="1" smtClean="0">
                <a:solidFill>
                  <a:schemeClr val="bg1"/>
                </a:solidFill>
                <a:latin typeface="Arial Narrow" panose="020B0606020202030204" pitchFamily="34" charset="0"/>
              </a:rPr>
              <a:t>Shadhona</a:t>
            </a:r>
            <a:r>
              <a:rPr lang="en-US" dirty="0" smtClean="0">
                <a:solidFill>
                  <a:schemeClr val="bg1"/>
                </a:solidFill>
                <a:latin typeface="Arial Narrow" panose="020B0606020202030204" pitchFamily="34" charset="0"/>
              </a:rPr>
              <a:t> </a:t>
            </a:r>
            <a:r>
              <a:rPr lang="en-US" dirty="0">
                <a:solidFill>
                  <a:schemeClr val="bg1"/>
                </a:solidFill>
                <a:latin typeface="Arial Narrow" panose="020B0606020202030204" pitchFamily="34" charset="0"/>
              </a:rPr>
              <a:t>(Founded in 1988</a:t>
            </a:r>
            <a:r>
              <a:rPr lang="en-US" dirty="0" smtClean="0">
                <a:solidFill>
                  <a:schemeClr val="bg1"/>
                </a:solidFill>
                <a:latin typeface="Arial Narrow" panose="020B0606020202030204" pitchFamily="34" charset="0"/>
              </a:rPr>
              <a:t>)</a:t>
            </a:r>
          </a:p>
          <a:p>
            <a:r>
              <a:rPr lang="en-US" dirty="0" smtClean="0">
                <a:solidFill>
                  <a:schemeClr val="bg1"/>
                </a:solidFill>
                <a:latin typeface="Arial Narrow" panose="020B0606020202030204" pitchFamily="34" charset="0"/>
              </a:rPr>
              <a:t>-Dhaka </a:t>
            </a:r>
            <a:r>
              <a:rPr lang="en-US" dirty="0">
                <a:solidFill>
                  <a:schemeClr val="bg1"/>
                </a:solidFill>
                <a:latin typeface="Arial Narrow" panose="020B0606020202030204" pitchFamily="34" charset="0"/>
              </a:rPr>
              <a:t>Club (Established in 1991)</a:t>
            </a:r>
          </a:p>
          <a:p>
            <a:endParaRPr lang="en-US" dirty="0">
              <a:solidFill>
                <a:schemeClr val="bg1"/>
              </a:solidFill>
              <a:latin typeface="Arial Narrow" panose="020B0606020202030204" pitchFamily="34" charset="0"/>
            </a:endParaRPr>
          </a:p>
          <a:p>
            <a:endParaRPr lang="en-US" dirty="0">
              <a:solidFill>
                <a:schemeClr val="bg1"/>
              </a:solidFill>
            </a:endParaRPr>
          </a:p>
        </p:txBody>
      </p:sp>
    </p:spTree>
    <p:extLst>
      <p:ext uri="{BB962C8B-B14F-4D97-AF65-F5344CB8AC3E}">
        <p14:creationId xmlns:p14="http://schemas.microsoft.com/office/powerpoint/2010/main" val="31274437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8914"/>
          <a:stretch/>
        </p:blipFill>
        <p:spPr>
          <a:xfrm>
            <a:off x="6666383" y="0"/>
            <a:ext cx="5525617" cy="2561539"/>
          </a:xfrm>
          <a:prstGeom prst="rect">
            <a:avLst/>
          </a:prstGeom>
        </p:spPr>
      </p:pic>
      <p:pic>
        <p:nvPicPr>
          <p:cNvPr id="4" name="Picture 3"/>
          <p:cNvPicPr>
            <a:picLocks noChangeAspect="1"/>
          </p:cNvPicPr>
          <p:nvPr/>
        </p:nvPicPr>
        <p:blipFill>
          <a:blip r:embed="rId3"/>
          <a:stretch>
            <a:fillRect/>
          </a:stretch>
        </p:blipFill>
        <p:spPr>
          <a:xfrm>
            <a:off x="5619750" y="2490792"/>
            <a:ext cx="6572250" cy="4367207"/>
          </a:xfrm>
          <a:prstGeom prst="rect">
            <a:avLst/>
          </a:prstGeom>
        </p:spPr>
      </p:pic>
      <p:pic>
        <p:nvPicPr>
          <p:cNvPr id="7" name="Picture 6"/>
          <p:cNvPicPr>
            <a:picLocks noChangeAspect="1"/>
          </p:cNvPicPr>
          <p:nvPr/>
        </p:nvPicPr>
        <p:blipFill>
          <a:blip r:embed="rId4"/>
          <a:stretch>
            <a:fillRect/>
          </a:stretch>
        </p:blipFill>
        <p:spPr>
          <a:xfrm>
            <a:off x="0" y="4633918"/>
            <a:ext cx="5619750" cy="2224082"/>
          </a:xfrm>
          <a:prstGeom prst="rect">
            <a:avLst/>
          </a:prstGeom>
        </p:spPr>
      </p:pic>
      <p:pic>
        <p:nvPicPr>
          <p:cNvPr id="5" name="Picture 4"/>
          <p:cNvPicPr>
            <a:picLocks noChangeAspect="1"/>
          </p:cNvPicPr>
          <p:nvPr/>
        </p:nvPicPr>
        <p:blipFill>
          <a:blip r:embed="rId5"/>
          <a:stretch>
            <a:fillRect/>
          </a:stretch>
        </p:blipFill>
        <p:spPr>
          <a:xfrm>
            <a:off x="0" y="0"/>
            <a:ext cx="6666383" cy="4633918"/>
          </a:xfrm>
          <a:prstGeom prst="rect">
            <a:avLst/>
          </a:prstGeom>
        </p:spPr>
      </p:pic>
      <p:sp>
        <p:nvSpPr>
          <p:cNvPr id="8" name="Rectangle 7"/>
          <p:cNvSpPr/>
          <p:nvPr/>
        </p:nvSpPr>
        <p:spPr>
          <a:xfrm>
            <a:off x="0" y="0"/>
            <a:ext cx="9985829" cy="6858000"/>
          </a:xfrm>
          <a:prstGeom prst="rect">
            <a:avLst/>
          </a:prstGeom>
          <a:gradFill>
            <a:gsLst>
              <a:gs pos="0">
                <a:schemeClr val="tx1">
                  <a:lumMod val="95000"/>
                  <a:lumOff val="5000"/>
                  <a:alpha val="10000"/>
                </a:schemeClr>
              </a:gs>
              <a:gs pos="0">
                <a:schemeClr val="tx1">
                  <a:lumMod val="95000"/>
                  <a:lumOff val="5000"/>
                  <a:alpha val="5000"/>
                </a:schemeClr>
              </a:gs>
              <a:gs pos="0">
                <a:schemeClr val="tx1">
                  <a:lumMod val="95000"/>
                  <a:lumOff val="5000"/>
                  <a:alpha val="15000"/>
                </a:schemeClr>
              </a:gs>
              <a:gs pos="100000">
                <a:schemeClr val="tx1">
                  <a:lumMod val="95000"/>
                  <a:lumOff val="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5154" y="533937"/>
            <a:ext cx="10515600" cy="563343"/>
          </a:xfrm>
        </p:spPr>
        <p:txBody>
          <a:bodyPr>
            <a:normAutofit/>
          </a:bodyPr>
          <a:lstStyle/>
          <a:p>
            <a:r>
              <a:rPr lang="en-US" sz="3200" dirty="0" smtClean="0">
                <a:solidFill>
                  <a:schemeClr val="bg1"/>
                </a:solidFill>
                <a:latin typeface="Times New Roman" panose="02020603050405020304" pitchFamily="18" charset="0"/>
                <a:cs typeface="Times New Roman" panose="02020603050405020304" pitchFamily="18" charset="0"/>
              </a:rPr>
              <a:t>Influence of these institution in our history and culture</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5154" y="1333255"/>
            <a:ext cx="7869701" cy="5278559"/>
          </a:xfrm>
        </p:spPr>
        <p:txBody>
          <a:bodyPr>
            <a:normAutofit lnSpcReduction="10000"/>
          </a:bodyPr>
          <a:lstStyle/>
          <a:p>
            <a:r>
              <a:rPr lang="en-US" sz="2600" dirty="0">
                <a:solidFill>
                  <a:schemeClr val="bg1"/>
                </a:solidFill>
                <a:latin typeface="Corbel" panose="020B0503020204020204" pitchFamily="34" charset="0"/>
              </a:rPr>
              <a:t>In Dhaka, Bangladesh, historical museums and cultural clubs play a pivotal role in preserving the rich heritage of the nation. The Bangladesh National Museum, situated in </a:t>
            </a:r>
            <a:r>
              <a:rPr lang="en-US" sz="2600" dirty="0" err="1">
                <a:solidFill>
                  <a:schemeClr val="bg1"/>
                </a:solidFill>
                <a:latin typeface="Corbel" panose="020B0503020204020204" pitchFamily="34" charset="0"/>
              </a:rPr>
              <a:t>Shahbag</a:t>
            </a:r>
            <a:r>
              <a:rPr lang="en-US" sz="2600" dirty="0">
                <a:solidFill>
                  <a:schemeClr val="bg1"/>
                </a:solidFill>
                <a:latin typeface="Corbel" panose="020B0503020204020204" pitchFamily="34" charset="0"/>
              </a:rPr>
              <a:t>, is a prominent institution housing artifacts spanning millennia, from ancient terracotta sculptures to contemporary artworks. Additionally, cultural clubs like the Dhaka Club and the </a:t>
            </a:r>
            <a:r>
              <a:rPr lang="en-US" sz="2600" dirty="0" err="1">
                <a:solidFill>
                  <a:schemeClr val="bg1"/>
                </a:solidFill>
                <a:latin typeface="Corbel" panose="020B0503020204020204" pitchFamily="34" charset="0"/>
              </a:rPr>
              <a:t>Chhayanaut</a:t>
            </a:r>
            <a:r>
              <a:rPr lang="en-US" sz="2600" dirty="0">
                <a:solidFill>
                  <a:schemeClr val="bg1"/>
                </a:solidFill>
                <a:latin typeface="Corbel" panose="020B0503020204020204" pitchFamily="34" charset="0"/>
              </a:rPr>
              <a:t> Cultural Center serve as vibrant hubs for promoting traditional music, dance, and literature, fostering a deep appreciation for Bangladesh's cultural roots. These establishments not only showcase the country's history and artistic achievements but also actively engage with the community through exhibitions, workshops, and cultural events, ensuring that Bangladesh's heritage continues to thrive and evolve in the heart of its capital city.</a:t>
            </a:r>
          </a:p>
          <a:p>
            <a:endParaRPr lang="en-US" dirty="0"/>
          </a:p>
        </p:txBody>
      </p:sp>
    </p:spTree>
    <p:extLst>
      <p:ext uri="{BB962C8B-B14F-4D97-AF65-F5344CB8AC3E}">
        <p14:creationId xmlns:p14="http://schemas.microsoft.com/office/powerpoint/2010/main" val="1238725797"/>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5490754" cy="2971800"/>
          </a:xfrm>
          <a:prstGeom prst="rect">
            <a:avLst/>
          </a:prstGeom>
        </p:spPr>
      </p:pic>
      <p:pic>
        <p:nvPicPr>
          <p:cNvPr id="4" name="Picture 3"/>
          <p:cNvPicPr>
            <a:picLocks noChangeAspect="1"/>
          </p:cNvPicPr>
          <p:nvPr/>
        </p:nvPicPr>
        <p:blipFill>
          <a:blip r:embed="rId3"/>
          <a:stretch>
            <a:fillRect/>
          </a:stretch>
        </p:blipFill>
        <p:spPr>
          <a:xfrm>
            <a:off x="5490754" y="-1"/>
            <a:ext cx="6701246" cy="2763157"/>
          </a:xfrm>
          <a:prstGeom prst="rect">
            <a:avLst/>
          </a:prstGeom>
        </p:spPr>
      </p:pic>
      <p:pic>
        <p:nvPicPr>
          <p:cNvPr id="6" name="Picture 5"/>
          <p:cNvPicPr>
            <a:picLocks noChangeAspect="1"/>
          </p:cNvPicPr>
          <p:nvPr/>
        </p:nvPicPr>
        <p:blipFill>
          <a:blip r:embed="rId4"/>
          <a:stretch>
            <a:fillRect/>
          </a:stretch>
        </p:blipFill>
        <p:spPr>
          <a:xfrm>
            <a:off x="0" y="2971800"/>
            <a:ext cx="5829300" cy="3886200"/>
          </a:xfrm>
          <a:prstGeom prst="rect">
            <a:avLst/>
          </a:prstGeom>
        </p:spPr>
      </p:pic>
      <p:pic>
        <p:nvPicPr>
          <p:cNvPr id="5" name="Picture 4"/>
          <p:cNvPicPr>
            <a:picLocks noChangeAspect="1"/>
          </p:cNvPicPr>
          <p:nvPr/>
        </p:nvPicPr>
        <p:blipFill>
          <a:blip r:embed="rId5"/>
          <a:stretch>
            <a:fillRect/>
          </a:stretch>
        </p:blipFill>
        <p:spPr>
          <a:xfrm>
            <a:off x="4990011" y="2743200"/>
            <a:ext cx="7201989" cy="4114800"/>
          </a:xfrm>
          <a:prstGeom prst="rect">
            <a:avLst/>
          </a:prstGeom>
        </p:spPr>
      </p:pic>
      <p:sp>
        <p:nvSpPr>
          <p:cNvPr id="8" name="Rectangle 7"/>
          <p:cNvSpPr/>
          <p:nvPr/>
        </p:nvSpPr>
        <p:spPr>
          <a:xfrm>
            <a:off x="0" y="-1"/>
            <a:ext cx="10241280" cy="6858000"/>
          </a:xfrm>
          <a:prstGeom prst="rect">
            <a:avLst/>
          </a:prstGeom>
          <a:gradFill flip="none" rotWithShape="1">
            <a:gsLst>
              <a:gs pos="2000">
                <a:schemeClr val="tx1">
                  <a:lumMod val="95000"/>
                  <a:lumOff val="5000"/>
                  <a:alpha val="90000"/>
                </a:schemeClr>
              </a:gs>
              <a:gs pos="100000">
                <a:schemeClr val="tx1">
                  <a:lumMod val="95000"/>
                  <a:lumOff val="5000"/>
                  <a:alpha val="1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4816" y="224449"/>
            <a:ext cx="10515600" cy="971306"/>
          </a:xfrm>
        </p:spPr>
        <p:txBody>
          <a:bodyPr>
            <a:normAutofit/>
          </a:bodyPr>
          <a:lstStyle/>
          <a:p>
            <a:r>
              <a:rPr lang="en-US" sz="3200" dirty="0">
                <a:solidFill>
                  <a:schemeClr val="bg1"/>
                </a:solidFill>
                <a:latin typeface="Times New Roman" panose="02020603050405020304" pitchFamily="18" charset="0"/>
                <a:cs typeface="Times New Roman" panose="02020603050405020304" pitchFamily="18" charset="0"/>
              </a:rPr>
              <a:t>The collaboration of museums </a:t>
            </a:r>
            <a:r>
              <a:rPr lang="en-US" sz="3200" dirty="0" smtClean="0">
                <a:solidFill>
                  <a:schemeClr val="bg1"/>
                </a:solidFill>
                <a:latin typeface="Times New Roman" panose="02020603050405020304" pitchFamily="18" charset="0"/>
                <a:cs typeface="Times New Roman" panose="02020603050405020304" pitchFamily="18" charset="0"/>
              </a:rPr>
              <a:t>and cultural clubs with other institutions to expand their activities all over the country. </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4816" y="1690687"/>
            <a:ext cx="7208519" cy="4400624"/>
          </a:xfrm>
        </p:spPr>
        <p:txBody>
          <a:bodyPr>
            <a:normAutofit/>
          </a:bodyPr>
          <a:lstStyle/>
          <a:p>
            <a:r>
              <a:rPr lang="en-US" dirty="0">
                <a:solidFill>
                  <a:schemeClr val="bg1"/>
                </a:solidFill>
              </a:rPr>
              <a:t>These social elements frequently collaborate with community organizations, schools, and cultural ambassadors to reach underserved populations and promote inclusivity. Through interactive exhibits, storytelling sessions, and multicultural events, museums and cultural clubs create dynamic spaces where visitors can explore, question, and connect with the richness of human history and cultural heritage.</a:t>
            </a:r>
          </a:p>
        </p:txBody>
      </p:sp>
    </p:spTree>
    <p:extLst>
      <p:ext uri="{BB962C8B-B14F-4D97-AF65-F5344CB8AC3E}">
        <p14:creationId xmlns:p14="http://schemas.microsoft.com/office/powerpoint/2010/main" val="2836345077"/>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7141029" cy="3504067"/>
          </a:xfrm>
          <a:prstGeom prst="rect">
            <a:avLst/>
          </a:prstGeom>
        </p:spPr>
      </p:pic>
      <p:pic>
        <p:nvPicPr>
          <p:cNvPr id="6" name="Picture 5"/>
          <p:cNvPicPr>
            <a:picLocks noChangeAspect="1"/>
          </p:cNvPicPr>
          <p:nvPr/>
        </p:nvPicPr>
        <p:blipFill rotWithShape="1">
          <a:blip r:embed="rId3"/>
          <a:srcRect l="971" t="-9424" r="-971" b="9424"/>
          <a:stretch/>
        </p:blipFill>
        <p:spPr>
          <a:xfrm>
            <a:off x="-1" y="3120571"/>
            <a:ext cx="5718629" cy="3737429"/>
          </a:xfrm>
          <a:prstGeom prst="rect">
            <a:avLst/>
          </a:prstGeom>
        </p:spPr>
      </p:pic>
      <p:pic>
        <p:nvPicPr>
          <p:cNvPr id="5" name="Picture 4"/>
          <p:cNvPicPr>
            <a:picLocks noChangeAspect="1"/>
          </p:cNvPicPr>
          <p:nvPr/>
        </p:nvPicPr>
        <p:blipFill>
          <a:blip r:embed="rId4"/>
          <a:stretch>
            <a:fillRect/>
          </a:stretch>
        </p:blipFill>
        <p:spPr>
          <a:xfrm>
            <a:off x="5602514" y="3414163"/>
            <a:ext cx="6629400" cy="3443837"/>
          </a:xfrm>
          <a:prstGeom prst="rect">
            <a:avLst/>
          </a:prstGeom>
        </p:spPr>
      </p:pic>
      <p:pic>
        <p:nvPicPr>
          <p:cNvPr id="7" name="Picture 6"/>
          <p:cNvPicPr>
            <a:picLocks noChangeAspect="1"/>
          </p:cNvPicPr>
          <p:nvPr/>
        </p:nvPicPr>
        <p:blipFill>
          <a:blip r:embed="rId5"/>
          <a:stretch>
            <a:fillRect/>
          </a:stretch>
        </p:blipFill>
        <p:spPr>
          <a:xfrm>
            <a:off x="7141029" y="0"/>
            <a:ext cx="5090885" cy="3427550"/>
          </a:xfrm>
          <a:prstGeom prst="rect">
            <a:avLst/>
          </a:prstGeom>
        </p:spPr>
      </p:pic>
      <p:sp>
        <p:nvSpPr>
          <p:cNvPr id="8" name="Rectangle 7"/>
          <p:cNvSpPr/>
          <p:nvPr/>
        </p:nvSpPr>
        <p:spPr>
          <a:xfrm>
            <a:off x="-2" y="0"/>
            <a:ext cx="10914745" cy="6858000"/>
          </a:xfrm>
          <a:prstGeom prst="rect">
            <a:avLst/>
          </a:prstGeom>
          <a:gradFill flip="none" rotWithShape="1">
            <a:gsLst>
              <a:gs pos="2000">
                <a:schemeClr val="tx1">
                  <a:lumMod val="95000"/>
                  <a:lumOff val="5000"/>
                  <a:alpha val="90000"/>
                </a:schemeClr>
              </a:gs>
              <a:gs pos="100000">
                <a:schemeClr val="tx1">
                  <a:lumMod val="95000"/>
                  <a:lumOff val="5000"/>
                  <a:alpha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4949" y="443503"/>
            <a:ext cx="10084525" cy="601526"/>
          </a:xfrm>
        </p:spPr>
        <p:txBody>
          <a:bodyPr>
            <a:noAutofit/>
          </a:bodyPr>
          <a:lstStyle/>
          <a:p>
            <a:r>
              <a:rPr lang="en-US" sz="3200" dirty="0" smtClean="0">
                <a:solidFill>
                  <a:schemeClr val="bg1"/>
                </a:solidFill>
                <a:latin typeface="Times New Roman" panose="02020603050405020304" pitchFamily="18" charset="0"/>
                <a:cs typeface="Times New Roman" panose="02020603050405020304" pitchFamily="18" charset="0"/>
              </a:rPr>
              <a:t>Activities done by museums and cultural clubs in context of Bangladesh</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404949" y="1216383"/>
            <a:ext cx="7027817" cy="689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smtClean="0">
                <a:ln>
                  <a:noFill/>
                </a:ln>
                <a:solidFill>
                  <a:schemeClr val="bg1"/>
                </a:solidFill>
                <a:effectLst/>
                <a:latin typeface="Bahnschrift" panose="020B0502040204020203" pitchFamily="34" charset="0"/>
              </a:rPr>
              <a:t>In Bangladesh, cultural groups and museums are important venues for promoting community involvement and a love of culture. To promote traditional arts, crafts, and music to preserve the rich cultural heritage of the country, they arrange educational workshops, exhibitions, and cultural festivals. Furthermore, these organizations frequently work with regional groups and foreign partners to present Bangladeshi culture internationally, fostering understanding and communication between different cultures. Cultural clubs and museums play an important role in promoting and conserving Bangladesh's cultural identity through their varied activities. </a:t>
            </a:r>
            <a:br>
              <a:rPr kumimoji="0" lang="en-US" altLang="en-US" sz="2200" b="0" i="0" u="none" strike="noStrike" cap="none" normalizeH="0" baseline="0" dirty="0" smtClean="0">
                <a:ln>
                  <a:noFill/>
                </a:ln>
                <a:solidFill>
                  <a:schemeClr val="bg1"/>
                </a:solidFill>
                <a:effectLst/>
                <a:latin typeface="Bahnschrift" panose="020B0502040204020203" pitchFamily="34" charset="0"/>
              </a:rPr>
            </a:br>
            <a:r>
              <a:rPr kumimoji="0" lang="en-US" altLang="en-US" sz="2200" b="0" i="0" u="none" strike="noStrike" cap="none" normalizeH="0" baseline="0" dirty="0" smtClean="0">
                <a:ln>
                  <a:noFill/>
                </a:ln>
                <a:solidFill>
                  <a:schemeClr val="tx1"/>
                </a:solidFill>
                <a:effectLst/>
                <a:latin typeface="Agency FB" panose="020B0503020202020204" pitchFamily="34" charset="0"/>
              </a:rPr>
              <a:t/>
            </a:r>
            <a:br>
              <a:rPr kumimoji="0" lang="en-US" altLang="en-US" sz="2200" b="0" i="0" u="none" strike="noStrike" cap="none" normalizeH="0" baseline="0" dirty="0" smtClean="0">
                <a:ln>
                  <a:noFill/>
                </a:ln>
                <a:solidFill>
                  <a:schemeClr val="tx1"/>
                </a:solidFill>
                <a:effectLst/>
                <a:latin typeface="Agency FB" panose="020B0503020202020204" pitchFamily="34" charset="0"/>
              </a:rPr>
            </a:br>
            <a:r>
              <a:rPr kumimoji="0" lang="en-US" altLang="en-US" sz="2200" b="0" i="0" u="none" strike="noStrike" cap="none" normalizeH="0" baseline="0" dirty="0" smtClean="0">
                <a:ln>
                  <a:noFill/>
                </a:ln>
                <a:solidFill>
                  <a:schemeClr val="tx1"/>
                </a:solidFill>
                <a:effectLst/>
                <a:latin typeface="Arial" panose="020B0604020202020204" pitchFamily="34" charset="0"/>
              </a:rPr>
              <a:t/>
            </a:r>
            <a:br>
              <a:rPr kumimoji="0" lang="en-US" altLang="en-US" sz="22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5525825"/>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 y="0"/>
            <a:ext cx="6095999" cy="3580394"/>
          </a:xfrm>
          <a:prstGeom prst="rect">
            <a:avLst/>
          </a:prstGeom>
        </p:spPr>
      </p:pic>
      <p:pic>
        <p:nvPicPr>
          <p:cNvPr id="6" name="Picture 5"/>
          <p:cNvPicPr>
            <a:picLocks noChangeAspect="1"/>
          </p:cNvPicPr>
          <p:nvPr/>
        </p:nvPicPr>
        <p:blipFill>
          <a:blip r:embed="rId3"/>
          <a:stretch>
            <a:fillRect/>
          </a:stretch>
        </p:blipFill>
        <p:spPr>
          <a:xfrm>
            <a:off x="0" y="3580394"/>
            <a:ext cx="6096000" cy="3277606"/>
          </a:xfrm>
          <a:prstGeom prst="rect">
            <a:avLst/>
          </a:prstGeom>
        </p:spPr>
      </p:pic>
      <p:pic>
        <p:nvPicPr>
          <p:cNvPr id="5" name="Picture 4"/>
          <p:cNvPicPr>
            <a:picLocks noChangeAspect="1"/>
          </p:cNvPicPr>
          <p:nvPr/>
        </p:nvPicPr>
        <p:blipFill>
          <a:blip r:embed="rId4"/>
          <a:stretch>
            <a:fillRect/>
          </a:stretch>
        </p:blipFill>
        <p:spPr>
          <a:xfrm>
            <a:off x="6096000" y="1763486"/>
            <a:ext cx="6096000" cy="5094514"/>
          </a:xfrm>
          <a:prstGeom prst="rect">
            <a:avLst/>
          </a:prstGeom>
        </p:spPr>
      </p:pic>
      <p:pic>
        <p:nvPicPr>
          <p:cNvPr id="8" name="Picture 7"/>
          <p:cNvPicPr>
            <a:picLocks noChangeAspect="1"/>
          </p:cNvPicPr>
          <p:nvPr/>
        </p:nvPicPr>
        <p:blipFill>
          <a:blip r:embed="rId5"/>
          <a:stretch>
            <a:fillRect/>
          </a:stretch>
        </p:blipFill>
        <p:spPr>
          <a:xfrm>
            <a:off x="4503810" y="0"/>
            <a:ext cx="7823202" cy="3032173"/>
          </a:xfrm>
          <a:prstGeom prst="rect">
            <a:avLst/>
          </a:prstGeom>
        </p:spPr>
      </p:pic>
      <p:sp>
        <p:nvSpPr>
          <p:cNvPr id="9" name="Rectangle 8"/>
          <p:cNvSpPr/>
          <p:nvPr/>
        </p:nvSpPr>
        <p:spPr>
          <a:xfrm>
            <a:off x="0" y="0"/>
            <a:ext cx="10029371" cy="6858000"/>
          </a:xfrm>
          <a:prstGeom prst="rect">
            <a:avLst/>
          </a:prstGeom>
          <a:gradFill>
            <a:gsLst>
              <a:gs pos="0">
                <a:schemeClr val="tx1">
                  <a:lumMod val="95000"/>
                  <a:lumOff val="5000"/>
                  <a:alpha val="10000"/>
                </a:schemeClr>
              </a:gs>
              <a:gs pos="0">
                <a:schemeClr val="tx1">
                  <a:lumMod val="95000"/>
                  <a:lumOff val="5000"/>
                  <a:alpha val="5000"/>
                </a:schemeClr>
              </a:gs>
              <a:gs pos="0">
                <a:schemeClr val="tx1">
                  <a:lumMod val="95000"/>
                  <a:lumOff val="5000"/>
                  <a:alpha val="15000"/>
                </a:schemeClr>
              </a:gs>
              <a:gs pos="100000">
                <a:schemeClr val="tx1">
                  <a:lumMod val="95000"/>
                  <a:lumOff val="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9222" y="321582"/>
            <a:ext cx="10515600" cy="1071789"/>
          </a:xfrm>
        </p:spPr>
        <p:txBody>
          <a:bodyPr>
            <a:normAutofit/>
          </a:bodyPr>
          <a:lstStyle/>
          <a:p>
            <a:r>
              <a:rPr lang="en-US" sz="3200" dirty="0" smtClean="0">
                <a:solidFill>
                  <a:schemeClr val="bg1"/>
                </a:solidFill>
                <a:latin typeface="Times New Roman" panose="02020603050405020304" pitchFamily="18" charset="0"/>
                <a:cs typeface="Times New Roman" panose="02020603050405020304" pitchFamily="18" charset="0"/>
              </a:rPr>
              <a:t>How these institutions adapt themselves with the changing point of view </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9222" y="1971215"/>
            <a:ext cx="5759547" cy="4195348"/>
          </a:xfrm>
        </p:spPr>
        <p:txBody>
          <a:bodyPr/>
          <a:lstStyle/>
          <a:p>
            <a:r>
              <a:rPr lang="en-US" dirty="0">
                <a:solidFill>
                  <a:schemeClr val="bg1"/>
                </a:solidFill>
                <a:latin typeface="Bahnschrift Light SemiCondensed" panose="020B0502040204020203" pitchFamily="34" charset="0"/>
              </a:rPr>
              <a:t>Museums and cultural clubs adapt their exhibitions and programs by incorporating diverse viewpoints and contemporary interpretations of history and culture. This flexibility allows them to stay relevant and engage with changing societal attitudes and understandings</a:t>
            </a:r>
          </a:p>
        </p:txBody>
      </p:sp>
    </p:spTree>
    <p:extLst>
      <p:ext uri="{BB962C8B-B14F-4D97-AF65-F5344CB8AC3E}">
        <p14:creationId xmlns:p14="http://schemas.microsoft.com/office/powerpoint/2010/main" val="2321089701"/>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943" y="1"/>
            <a:ext cx="4723539" cy="2770860"/>
          </a:xfrm>
          <a:prstGeom prst="rect">
            <a:avLst/>
          </a:prstGeom>
        </p:spPr>
      </p:pic>
      <p:pic>
        <p:nvPicPr>
          <p:cNvPr id="5" name="Picture 4"/>
          <p:cNvPicPr>
            <a:picLocks noChangeAspect="1"/>
          </p:cNvPicPr>
          <p:nvPr/>
        </p:nvPicPr>
        <p:blipFill>
          <a:blip r:embed="rId3"/>
          <a:stretch>
            <a:fillRect/>
          </a:stretch>
        </p:blipFill>
        <p:spPr>
          <a:xfrm>
            <a:off x="4943" y="2770861"/>
            <a:ext cx="4723539" cy="4108239"/>
          </a:xfrm>
          <a:prstGeom prst="rect">
            <a:avLst/>
          </a:prstGeom>
        </p:spPr>
      </p:pic>
      <p:pic>
        <p:nvPicPr>
          <p:cNvPr id="6" name="Picture 5"/>
          <p:cNvPicPr>
            <a:picLocks noChangeAspect="1"/>
          </p:cNvPicPr>
          <p:nvPr/>
        </p:nvPicPr>
        <p:blipFill>
          <a:blip r:embed="rId4"/>
          <a:stretch>
            <a:fillRect/>
          </a:stretch>
        </p:blipFill>
        <p:spPr>
          <a:xfrm>
            <a:off x="4728482" y="4470401"/>
            <a:ext cx="7545627" cy="2387599"/>
          </a:xfrm>
          <a:prstGeom prst="rect">
            <a:avLst/>
          </a:prstGeom>
        </p:spPr>
      </p:pic>
      <p:pic>
        <p:nvPicPr>
          <p:cNvPr id="4" name="Picture 3"/>
          <p:cNvPicPr>
            <a:picLocks noChangeAspect="1"/>
          </p:cNvPicPr>
          <p:nvPr/>
        </p:nvPicPr>
        <p:blipFill>
          <a:blip r:embed="rId5"/>
          <a:stretch>
            <a:fillRect/>
          </a:stretch>
        </p:blipFill>
        <p:spPr>
          <a:xfrm>
            <a:off x="4728482" y="1"/>
            <a:ext cx="7463518" cy="4470400"/>
          </a:xfrm>
          <a:prstGeom prst="rect">
            <a:avLst/>
          </a:prstGeom>
        </p:spPr>
      </p:pic>
      <p:sp>
        <p:nvSpPr>
          <p:cNvPr id="8" name="Rectangle 7"/>
          <p:cNvSpPr/>
          <p:nvPr/>
        </p:nvSpPr>
        <p:spPr>
          <a:xfrm>
            <a:off x="-10864" y="0"/>
            <a:ext cx="9478691" cy="6879099"/>
          </a:xfrm>
          <a:prstGeom prst="rect">
            <a:avLst/>
          </a:prstGeom>
          <a:gradFill flip="none" rotWithShape="1">
            <a:gsLst>
              <a:gs pos="0">
                <a:schemeClr val="tx1">
                  <a:lumMod val="95000"/>
                  <a:lumOff val="5000"/>
                </a:schemeClr>
              </a:gs>
              <a:gs pos="0">
                <a:schemeClr val="tx1">
                  <a:lumMod val="95000"/>
                  <a:lumOff val="5000"/>
                </a:schemeClr>
              </a:gs>
              <a:gs pos="2000">
                <a:schemeClr val="tx1">
                  <a:lumMod val="95000"/>
                  <a:lumOff val="5000"/>
                </a:schemeClr>
              </a:gs>
              <a:gs pos="100000">
                <a:schemeClr val="tx1">
                  <a:lumMod val="95000"/>
                  <a:lumOff val="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2101" y="351058"/>
            <a:ext cx="10515600" cy="535208"/>
          </a:xfrm>
        </p:spPr>
        <p:txBody>
          <a:bodyPr>
            <a:normAutofit/>
          </a:bodyPr>
          <a:lstStyle/>
          <a:p>
            <a:r>
              <a:rPr lang="en-US" sz="3200" dirty="0" smtClean="0">
                <a:solidFill>
                  <a:schemeClr val="bg1"/>
                </a:solidFill>
                <a:latin typeface="Times New Roman" panose="02020603050405020304" pitchFamily="18" charset="0"/>
                <a:cs typeface="Times New Roman" panose="02020603050405020304" pitchFamily="18" charset="0"/>
              </a:rPr>
              <a:t>Modification in their activities over time</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9561" y="1195754"/>
            <a:ext cx="7813430" cy="5373858"/>
          </a:xfrm>
        </p:spPr>
        <p:txBody>
          <a:bodyPr>
            <a:normAutofit/>
          </a:bodyPr>
          <a:lstStyle/>
          <a:p>
            <a:r>
              <a:rPr lang="en-US" dirty="0">
                <a:solidFill>
                  <a:schemeClr val="bg1"/>
                </a:solidFill>
                <a:latin typeface="Agency FB" panose="020B0503020202020204" pitchFamily="34" charset="0"/>
              </a:rPr>
              <a:t>Over time, the idea of museums and cultural clubs has changed dramatically in response to shifting societal norms and values. In the beginning, museums were frequently exclusive collections of rare and valuable artifacts for the affluent elite. But in the 19th and 20th centuries, museums began to focus more on public accessibility and educational goals, evolving into establishments dedicated to cultural preservation and public education. Similar to this, cultural clubs began as grassroots groups committed to honoring and advancing particular cultural identities. However, throughout time, they have grown to include greater community involvement and inclusivity, reflecting how our view of cultural heritage has changed in an increasingly globalized society.</a:t>
            </a:r>
          </a:p>
          <a:p>
            <a:endParaRPr lang="en-US" dirty="0"/>
          </a:p>
        </p:txBody>
      </p:sp>
    </p:spTree>
    <p:extLst>
      <p:ext uri="{BB962C8B-B14F-4D97-AF65-F5344CB8AC3E}">
        <p14:creationId xmlns:p14="http://schemas.microsoft.com/office/powerpoint/2010/main" val="3285382159"/>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TotalTime>
  <Words>1116</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Agency FB</vt:lpstr>
      <vt:lpstr>Arial</vt:lpstr>
      <vt:lpstr>Arial Narrow</vt:lpstr>
      <vt:lpstr>Bahnschrift</vt:lpstr>
      <vt:lpstr>Bahnschrift Light SemiCondensed</vt:lpstr>
      <vt:lpstr>Calibri</vt:lpstr>
      <vt:lpstr>Calibri Light</vt:lpstr>
      <vt:lpstr>Corbel</vt:lpstr>
      <vt:lpstr>Times New Roman</vt:lpstr>
      <vt:lpstr>Office Theme</vt:lpstr>
      <vt:lpstr>   The influence of museums and cultural clubs in creation of our historical and cultural context  Preserving our Past, Enriching our Future   Group -D Roll: o4,19,24,41,28,08,33  </vt:lpstr>
      <vt:lpstr>Preface</vt:lpstr>
      <vt:lpstr>Some significant museums in Bangladesh</vt:lpstr>
      <vt:lpstr>Examples of some remarkable cultural clubs in Bangladesh</vt:lpstr>
      <vt:lpstr>Influence of these institution in our history and culture</vt:lpstr>
      <vt:lpstr>The collaboration of museums and cultural clubs with other institutions to expand their activities all over the country. </vt:lpstr>
      <vt:lpstr>Activities done by museums and cultural clubs in context of Bangladesh</vt:lpstr>
      <vt:lpstr>How these institutions adapt themselves with the changing point of view </vt:lpstr>
      <vt:lpstr>Modification in their activities over time</vt:lpstr>
      <vt:lpstr>Advancement of these institutions in the age of multimedia &amp; technology</vt:lpstr>
      <vt:lpstr>Contribution of museums and cultural clubs in revitalization of endangered languages, traditions, and practices </vt:lpstr>
      <vt:lpstr>The importance of museums and cultural clubs in social and national life </vt:lpstr>
      <vt:lpstr>Challenges faced by museums and cultural clubs</vt:lpstr>
      <vt:lpstr>Positive effects of minimizing their degradation</vt:lpstr>
      <vt:lpstr>What can happen if we don’t conserve museums and cultural clubs?</vt:lpstr>
      <vt:lpstr> How can we conserve them?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CONSERVATION OF MUSEUMS AND CULTURAL CLUBS</dc:title>
  <dc:creator>Windows User</dc:creator>
  <cp:lastModifiedBy>Windows User</cp:lastModifiedBy>
  <cp:revision>61</cp:revision>
  <dcterms:created xsi:type="dcterms:W3CDTF">2024-03-10T14:50:07Z</dcterms:created>
  <dcterms:modified xsi:type="dcterms:W3CDTF">2024-03-15T17:24:45Z</dcterms:modified>
</cp:coreProperties>
</file>